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115"/>
  </p:notesMasterIdLst>
  <p:handoutMasterIdLst>
    <p:handoutMasterId r:id="rId116"/>
  </p:handoutMasterIdLst>
  <p:sldIdLst>
    <p:sldId id="265" r:id="rId2"/>
    <p:sldId id="373" r:id="rId3"/>
    <p:sldId id="447" r:id="rId4"/>
    <p:sldId id="442" r:id="rId5"/>
    <p:sldId id="443" r:id="rId6"/>
    <p:sldId id="444" r:id="rId7"/>
    <p:sldId id="454" r:id="rId8"/>
    <p:sldId id="455" r:id="rId9"/>
    <p:sldId id="456" r:id="rId10"/>
    <p:sldId id="457" r:id="rId11"/>
    <p:sldId id="552" r:id="rId12"/>
    <p:sldId id="458" r:id="rId13"/>
    <p:sldId id="459" r:id="rId14"/>
    <p:sldId id="460" r:id="rId15"/>
    <p:sldId id="461" r:id="rId16"/>
    <p:sldId id="462" r:id="rId17"/>
    <p:sldId id="463" r:id="rId18"/>
    <p:sldId id="553" r:id="rId19"/>
    <p:sldId id="445" r:id="rId20"/>
    <p:sldId id="464" r:id="rId21"/>
    <p:sldId id="465" r:id="rId22"/>
    <p:sldId id="466" r:id="rId23"/>
    <p:sldId id="467" r:id="rId24"/>
    <p:sldId id="468" r:id="rId25"/>
    <p:sldId id="469" r:id="rId26"/>
    <p:sldId id="470" r:id="rId27"/>
    <p:sldId id="554" r:id="rId28"/>
    <p:sldId id="471" r:id="rId29"/>
    <p:sldId id="472" r:id="rId30"/>
    <p:sldId id="555" r:id="rId31"/>
    <p:sldId id="473" r:id="rId32"/>
    <p:sldId id="474" r:id="rId33"/>
    <p:sldId id="475" r:id="rId34"/>
    <p:sldId id="476" r:id="rId35"/>
    <p:sldId id="449" r:id="rId36"/>
    <p:sldId id="477" r:id="rId37"/>
    <p:sldId id="478" r:id="rId38"/>
    <p:sldId id="479" r:id="rId39"/>
    <p:sldId id="480" r:id="rId40"/>
    <p:sldId id="481" r:id="rId41"/>
    <p:sldId id="482" r:id="rId42"/>
    <p:sldId id="483" r:id="rId43"/>
    <p:sldId id="450" r:id="rId44"/>
    <p:sldId id="484" r:id="rId45"/>
    <p:sldId id="485" r:id="rId46"/>
    <p:sldId id="486" r:id="rId47"/>
    <p:sldId id="556" r:id="rId48"/>
    <p:sldId id="487" r:id="rId49"/>
    <p:sldId id="488" r:id="rId50"/>
    <p:sldId id="489" r:id="rId51"/>
    <p:sldId id="490" r:id="rId52"/>
    <p:sldId id="491" r:id="rId53"/>
    <p:sldId id="492" r:id="rId54"/>
    <p:sldId id="493" r:id="rId55"/>
    <p:sldId id="494" r:id="rId56"/>
    <p:sldId id="495" r:id="rId57"/>
    <p:sldId id="496" r:id="rId58"/>
    <p:sldId id="497" r:id="rId59"/>
    <p:sldId id="498" r:id="rId60"/>
    <p:sldId id="499" r:id="rId61"/>
    <p:sldId id="501" r:id="rId62"/>
    <p:sldId id="502" r:id="rId63"/>
    <p:sldId id="504" r:id="rId64"/>
    <p:sldId id="451" r:id="rId65"/>
    <p:sldId id="506" r:id="rId66"/>
    <p:sldId id="511" r:id="rId67"/>
    <p:sldId id="507" r:id="rId68"/>
    <p:sldId id="512" r:id="rId69"/>
    <p:sldId id="513" r:id="rId70"/>
    <p:sldId id="515" r:id="rId71"/>
    <p:sldId id="508" r:id="rId72"/>
    <p:sldId id="516" r:id="rId73"/>
    <p:sldId id="517" r:id="rId74"/>
    <p:sldId id="518" r:id="rId75"/>
    <p:sldId id="519" r:id="rId76"/>
    <p:sldId id="452" r:id="rId77"/>
    <p:sldId id="520" r:id="rId78"/>
    <p:sldId id="558" r:id="rId79"/>
    <p:sldId id="521" r:id="rId80"/>
    <p:sldId id="522" r:id="rId81"/>
    <p:sldId id="523" r:id="rId82"/>
    <p:sldId id="524" r:id="rId83"/>
    <p:sldId id="525" r:id="rId84"/>
    <p:sldId id="526" r:id="rId85"/>
    <p:sldId id="527" r:id="rId86"/>
    <p:sldId id="528" r:id="rId87"/>
    <p:sldId id="529" r:id="rId88"/>
    <p:sldId id="530" r:id="rId89"/>
    <p:sldId id="531" r:id="rId90"/>
    <p:sldId id="453" r:id="rId91"/>
    <p:sldId id="533" r:id="rId92"/>
    <p:sldId id="509" r:id="rId93"/>
    <p:sldId id="532" r:id="rId94"/>
    <p:sldId id="534" r:id="rId95"/>
    <p:sldId id="535" r:id="rId96"/>
    <p:sldId id="536" r:id="rId97"/>
    <p:sldId id="537" r:id="rId98"/>
    <p:sldId id="538" r:id="rId99"/>
    <p:sldId id="539" r:id="rId100"/>
    <p:sldId id="510" r:id="rId101"/>
    <p:sldId id="542" r:id="rId102"/>
    <p:sldId id="543" r:id="rId103"/>
    <p:sldId id="544" r:id="rId104"/>
    <p:sldId id="545" r:id="rId105"/>
    <p:sldId id="546" r:id="rId106"/>
    <p:sldId id="547" r:id="rId107"/>
    <p:sldId id="540" r:id="rId108"/>
    <p:sldId id="548" r:id="rId109"/>
    <p:sldId id="549" r:id="rId110"/>
    <p:sldId id="550" r:id="rId111"/>
    <p:sldId id="541" r:id="rId112"/>
    <p:sldId id="551" r:id="rId113"/>
    <p:sldId id="448" r:id="rId114"/>
  </p:sldIdLst>
  <p:sldSz cx="9144000" cy="6858000" type="screen4x3"/>
  <p:notesSz cx="6858000" cy="9144000"/>
  <p:embeddedFontLst>
    <p:embeddedFont>
      <p:font typeface="HY견고딕" pitchFamily="18" charset="-127"/>
      <p:regular r:id="rId117"/>
    </p:embeddedFont>
    <p:embeddedFont>
      <p:font typeface="맑은 고딕" pitchFamily="50" charset="-127"/>
      <p:regular r:id="rId118"/>
      <p:bold r:id="rId119"/>
    </p:embeddedFont>
    <p:embeddedFont>
      <p:font typeface="함초롬돋움" pitchFamily="50" charset="-127"/>
      <p:regular r:id="rId120"/>
      <p:bold r:id="rId121"/>
    </p:embeddedFont>
    <p:embeddedFont>
      <p:font typeface="Tahoma" pitchFamily="34" charset="0"/>
      <p:regular r:id="rId122"/>
      <p:bold r:id="rId123"/>
    </p:embeddedFont>
    <p:embeddedFont>
      <p:font typeface="Arial Black" pitchFamily="34" charset="0"/>
      <p:bold r:id="rId124"/>
    </p:embeddedFont>
  </p:embeddedFontLst>
  <p:defaultTextStyle>
    <a:defPPr>
      <a:defRPr lang="ko-KR"/>
    </a:defPPr>
    <a:lvl1pPr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591">
          <p15:clr>
            <a:srgbClr val="A4A3A4"/>
          </p15:clr>
        </p15:guide>
        <p15:guide id="2" pos="158">
          <p15:clr>
            <a:srgbClr val="A4A3A4"/>
          </p15:clr>
        </p15:guide>
        <p15:guide id="3" pos="5602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4E96"/>
    <a:srgbClr val="FF7C80"/>
    <a:srgbClr val="FDEBD7"/>
    <a:srgbClr val="F505F5"/>
    <a:srgbClr val="F765E2"/>
    <a:srgbClr val="96CFAC"/>
    <a:srgbClr val="F6AD3A"/>
    <a:srgbClr val="FABE00"/>
    <a:srgbClr val="02AF7E"/>
    <a:srgbClr val="F49F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13C9CE1-47A4-4032-B144-32DEAC0A1E99}" v="892" dt="2021-08-21T09:31:24.503"/>
    <p1510:client id="{CA471DBB-46B0-4A43-9368-14646BEAB5F3}" v="887" dt="2021-08-21T08:49:03.45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8D230F3-CF80-4859-8CE7-A43EE81993B5}" styleName="밝은 스타일 1 - 강조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12C8C85-51F0-491E-9774-3900AFEF0FD7}" styleName="밝은 스타일 2 - 강조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B301B821-A1FF-4177-AEE7-76D212191A09}" styleName="보통 스타일 1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72833802-FEF1-4C79-8D5D-14CF1EAF98D9}" styleName="밝은 스타일 2 - 강조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822" autoAdjust="0"/>
    <p:restoredTop sz="92734" autoAdjust="0"/>
  </p:normalViewPr>
  <p:slideViewPr>
    <p:cSldViewPr>
      <p:cViewPr varScale="1">
        <p:scale>
          <a:sx n="87" d="100"/>
          <a:sy n="87" d="100"/>
        </p:scale>
        <p:origin x="-1598" y="-82"/>
      </p:cViewPr>
      <p:guideLst>
        <p:guide orient="horz" pos="591"/>
        <p:guide pos="158"/>
        <p:guide pos="560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0" d="100"/>
        <a:sy n="60" d="100"/>
      </p:scale>
      <p:origin x="0" y="0"/>
    </p:cViewPr>
  </p:sorterViewPr>
  <p:notesViewPr>
    <p:cSldViewPr>
      <p:cViewPr varScale="1">
        <p:scale>
          <a:sx n="81" d="100"/>
          <a:sy n="81" d="100"/>
        </p:scale>
        <p:origin x="-1500" y="-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font" Target="fonts/font1.fntdata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font" Target="fonts/font7.fntdata"/><Relationship Id="rId128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font" Target="fonts/font2.fntdata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font" Target="fonts/font8.fntdata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font" Target="fonts/font3.fntdata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microsoft.com/office/2015/10/relationships/revisionInfo" Target="revisionInfo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font" Target="fonts/font4.fntdata"/><Relationship Id="rId125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font" Target="fonts/font5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latinLnBrk="1" hangingPunct="1">
              <a:defRPr sz="1200"/>
            </a:lvl1pPr>
          </a:lstStyle>
          <a:p>
            <a:pPr>
              <a:defRPr/>
            </a:pPr>
            <a:endParaRPr lang="ko-KR" altLang="en-US" dirty="0">
              <a:ea typeface="맑은 고딕" panose="020B0503020000020004" pitchFamily="50" charset="-127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latinLnBrk="1" hangingPunct="1">
              <a:defRPr sz="1200"/>
            </a:lvl1pPr>
          </a:lstStyle>
          <a:p>
            <a:pPr>
              <a:defRPr/>
            </a:pPr>
            <a:fld id="{6CB18BD7-F542-41D4-8860-DCEDD38FC59F}" type="datetimeFigureOut">
              <a:rPr lang="ko-KR" altLang="en-US">
                <a:ea typeface="맑은 고딕" panose="020B0503020000020004" pitchFamily="50" charset="-127"/>
              </a:rPr>
              <a:pPr>
                <a:defRPr/>
              </a:pPr>
              <a:t>2021-09-26</a:t>
            </a:fld>
            <a:endParaRPr lang="ko-KR" altLang="en-US" dirty="0">
              <a:ea typeface="맑은 고딕" panose="020B0503020000020004" pitchFamily="50" charset="-127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latinLnBrk="1" hangingPunct="1">
              <a:defRPr sz="1200"/>
            </a:lvl1pPr>
          </a:lstStyle>
          <a:p>
            <a:pPr>
              <a:defRPr/>
            </a:pPr>
            <a:endParaRPr lang="ko-KR" altLang="en-US" dirty="0"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latinLnBrk="1" hangingPunct="1">
              <a:defRPr sz="1200"/>
            </a:lvl1pPr>
          </a:lstStyle>
          <a:p>
            <a:fld id="{66AABF27-7303-4B20-B134-3A49760DD20D}" type="slidenum">
              <a:rPr lang="ko-KR" altLang="en-US">
                <a:ea typeface="맑은 고딕" panose="020B0503020000020004" pitchFamily="50" charset="-127"/>
              </a:rPr>
              <a:pPr/>
              <a:t>‹#›</a:t>
            </a:fld>
            <a:endParaRPr lang="ko-KR" altLang="en-US" dirty="0"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8746303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latinLnBrk="1" hangingPunct="1">
              <a:defRPr sz="1200"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latinLnBrk="1" hangingPunct="1">
              <a:defRPr sz="1200"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E395095A-4ED7-4532-9B60-17A12090B229}" type="datetimeFigureOut">
              <a:rPr lang="ko-KR" altLang="en-US" smtClean="0"/>
              <a:pPr>
                <a:defRPr/>
              </a:pPr>
              <a:t>2021-09-26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latinLnBrk="1" hangingPunct="1">
              <a:defRPr sz="1200"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latinLnBrk="1" hangingPunct="1">
              <a:defRPr sz="1200">
                <a:ea typeface="맑은 고딕" panose="020B0503020000020004" pitchFamily="50" charset="-127"/>
              </a:defRPr>
            </a:lvl1pPr>
          </a:lstStyle>
          <a:p>
            <a:fld id="{54563F77-4079-44FD-AC16-D5293C2E4BC4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8220296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563F77-4079-44FD-AC16-D5293C2E4BC4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416598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563F77-4079-44FD-AC16-D5293C2E4BC4}" type="slidenum">
              <a:rPr lang="ko-KR" altLang="en-US" smtClean="0"/>
              <a:pPr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893694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저작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C:\Users\김현용\Desktop\제호.jpg">
            <a:extLst>
              <a:ext uri="{FF2B5EF4-FFF2-40B4-BE49-F238E27FC236}">
                <a16:creationId xmlns="" xmlns:a16="http://schemas.microsoft.com/office/drawing/2014/main" id="{BE07CC8D-77BF-445C-B1CC-57A0F565E60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0573" y="6112178"/>
            <a:ext cx="1182855" cy="197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18"/>
          <p:cNvSpPr>
            <a:spLocks noChangeArrowheads="1"/>
          </p:cNvSpPr>
          <p:nvPr userDrawn="1"/>
        </p:nvSpPr>
        <p:spPr bwMode="auto">
          <a:xfrm>
            <a:off x="8279259" y="6605588"/>
            <a:ext cx="842962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 eaLnBrk="1" latinLnBrk="1" hangingPunct="1">
              <a:defRPr/>
            </a:pPr>
            <a:fld id="{1DB67DEF-9DDF-48EA-B298-FF150FB45091}" type="slidenum">
              <a:rPr lang="ko-KR" altLang="en-US" sz="1200" smtClean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pPr algn="r" eaLnBrk="1" latinLnBrk="1" hangingPunct="1">
                <a:defRPr/>
              </a:pPr>
              <a:t>‹#›</a:t>
            </a:fld>
            <a:r>
              <a:rPr lang="en-US" altLang="ko-KR" sz="1200" dirty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t>/ </a:t>
            </a:r>
            <a:r>
              <a:rPr lang="en-US" altLang="ko-KR" sz="1200" dirty="0" smtClean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t>113</a:t>
            </a:r>
            <a:endParaRPr lang="en-US" altLang="ko-KR" sz="1200" dirty="0">
              <a:gradFill flip="none" rotWithShape="1">
                <a:gsLst>
                  <a:gs pos="0">
                    <a:schemeClr val="tx2">
                      <a:lumMod val="75000"/>
                      <a:shade val="30000"/>
                      <a:satMod val="115000"/>
                    </a:schemeClr>
                  </a:gs>
                  <a:gs pos="50000">
                    <a:schemeClr val="tx2">
                      <a:lumMod val="75000"/>
                      <a:shade val="67500"/>
                      <a:satMod val="115000"/>
                    </a:schemeClr>
                  </a:gs>
                  <a:gs pos="100000">
                    <a:schemeClr val="tx2">
                      <a:lumMod val="75000"/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ea typeface="맑은 고딕" panose="020B0503020000020004" pitchFamily="50" charset="-127"/>
            </a:endParaRPr>
          </a:p>
        </p:txBody>
      </p:sp>
      <p:sp>
        <p:nvSpPr>
          <p:cNvPr id="5" name="모서리가 둥근 직사각형 4"/>
          <p:cNvSpPr/>
          <p:nvPr userDrawn="1"/>
        </p:nvSpPr>
        <p:spPr>
          <a:xfrm>
            <a:off x="319088" y="404813"/>
            <a:ext cx="8497887" cy="6048375"/>
          </a:xfrm>
          <a:prstGeom prst="roundRect">
            <a:avLst>
              <a:gd name="adj" fmla="val 4629"/>
            </a:avLst>
          </a:prstGeom>
          <a:noFill/>
          <a:ln w="53975">
            <a:solidFill>
              <a:srgbClr val="E84E9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pic>
        <p:nvPicPr>
          <p:cNvPr id="2050" name="Picture 2" descr="D:\01_출간예정\짧고 굵게 배오는 자바 웹 프로그래밍(황희정)\04_신간안내\01_표지\A557_1.jpg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5" b="9551"/>
          <a:stretch/>
        </p:blipFill>
        <p:spPr bwMode="auto">
          <a:xfrm>
            <a:off x="2268642" y="532645"/>
            <a:ext cx="4606716" cy="5227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3600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저작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 userDrawn="1"/>
        </p:nvSpPr>
        <p:spPr>
          <a:xfrm>
            <a:off x="609600" y="1700213"/>
            <a:ext cx="7991475" cy="1446550"/>
          </a:xfrm>
          <a:prstGeom prst="rect">
            <a:avLst/>
          </a:prstGeom>
          <a:noFill/>
        </p:spPr>
        <p:txBody>
          <a:bodyPr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 lvl="1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u="none" dirty="0">
              <a:solidFill>
                <a:srgbClr val="FF0000"/>
              </a:solidFill>
              <a:ea typeface="맑은 고딕" pitchFamily="50" charset="-127"/>
            </a:endParaRPr>
          </a:p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600" b="1" u="none" dirty="0">
                <a:ea typeface="맑은 고딕" pitchFamily="50" charset="-127"/>
              </a:rPr>
              <a:t>[</a:t>
            </a:r>
            <a:r>
              <a:rPr kumimoji="0" lang="ko-KR" altLang="en-US" sz="1600" b="1" u="none" dirty="0">
                <a:ea typeface="맑은 고딕" pitchFamily="50" charset="-127"/>
              </a:rPr>
              <a:t>강의교안 이용 안내</a:t>
            </a:r>
            <a:r>
              <a:rPr kumimoji="0" lang="en-US" altLang="ko-KR" sz="1600" b="1" u="none" dirty="0">
                <a:ea typeface="맑은 고딕" pitchFamily="50" charset="-127"/>
              </a:rPr>
              <a:t>]</a:t>
            </a:r>
          </a:p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u="none" dirty="0">
              <a:ea typeface="맑은 고딕" pitchFamily="50" charset="-127"/>
            </a:endParaRPr>
          </a:p>
          <a:p>
            <a:pPr marL="108000" indent="-10800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400" u="none" spc="-100" baseline="0" dirty="0">
                <a:ea typeface="맑은 고딕" pitchFamily="50" charset="-127"/>
              </a:rPr>
              <a:t>본 강의교안의 저작권은 </a:t>
            </a:r>
            <a:r>
              <a:rPr kumimoji="0" lang="ko-KR" altLang="en-US" sz="1400" b="1" u="none" spc="-100" baseline="0" dirty="0">
                <a:ea typeface="맑은 고딕" pitchFamily="50" charset="-127"/>
              </a:rPr>
              <a:t>황희정</a:t>
            </a:r>
            <a:r>
              <a:rPr kumimoji="0" lang="ko-KR" altLang="en-US" sz="1400" u="none" spc="-100" baseline="0" dirty="0">
                <a:ea typeface="맑은 고딕" pitchFamily="50" charset="-127"/>
              </a:rPr>
              <a:t>과 </a:t>
            </a:r>
            <a:r>
              <a:rPr kumimoji="0" lang="ko-KR" altLang="en-US" sz="1400" b="1" u="none" spc="-100" baseline="0" dirty="0" err="1">
                <a:ea typeface="맑은 고딕" pitchFamily="50" charset="-127"/>
              </a:rPr>
              <a:t>한빛아카데미</a:t>
            </a:r>
            <a:r>
              <a:rPr kumimoji="0" lang="ko-KR" altLang="en-US" sz="1400" b="1" u="none" spc="-100" baseline="0" dirty="0">
                <a:ea typeface="맑은 고딕" pitchFamily="50" charset="-127"/>
              </a:rPr>
              <a:t>㈜</a:t>
            </a:r>
            <a:r>
              <a:rPr kumimoji="0" lang="ko-KR" altLang="en-US" sz="1400" u="none" spc="-100" baseline="0" dirty="0">
                <a:ea typeface="맑은 고딕" pitchFamily="50" charset="-127"/>
              </a:rPr>
              <a:t>에 있습니다</a:t>
            </a:r>
            <a:r>
              <a:rPr kumimoji="0" lang="en-US" altLang="ko-KR" sz="1400" u="none" spc="-100" baseline="0" dirty="0">
                <a:ea typeface="맑은 고딕" pitchFamily="50" charset="-127"/>
              </a:rPr>
              <a:t>.</a:t>
            </a:r>
          </a:p>
          <a:p>
            <a:pPr marL="108000" indent="-10800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400" u="none" dirty="0">
                <a:solidFill>
                  <a:srgbClr val="222222"/>
                </a:solidFill>
                <a:ea typeface="맑은 고딕" pitchFamily="50" charset="-127"/>
              </a:rPr>
              <a:t>이 자료는</a:t>
            </a:r>
            <a:r>
              <a:rPr kumimoji="0" lang="ko-KR" altLang="en-US" sz="1400" u="none" baseline="0" dirty="0">
                <a:solidFill>
                  <a:srgbClr val="222222"/>
                </a:solidFill>
                <a:ea typeface="맑은 고딕" pitchFamily="50" charset="-127"/>
              </a:rPr>
              <a:t> 강의 보조 자료로 제공되는 것으로 무단으로 전제하거나 배포하는 것을 금합니다</a:t>
            </a:r>
            <a:r>
              <a:rPr kumimoji="0" lang="en-US" altLang="ko-KR" sz="1400" u="none" baseline="0" dirty="0">
                <a:solidFill>
                  <a:srgbClr val="222222"/>
                </a:solidFill>
                <a:ea typeface="맑은 고딕" pitchFamily="50" charset="-127"/>
              </a:rPr>
              <a:t>.</a:t>
            </a:r>
            <a:endParaRPr kumimoji="0" lang="en-US" altLang="ko-KR" sz="1400" u="none" dirty="0">
              <a:solidFill>
                <a:srgbClr val="222222"/>
              </a:solidFill>
              <a:ea typeface="맑은 고딕" pitchFamily="50" charset="-127"/>
            </a:endParaRPr>
          </a:p>
        </p:txBody>
      </p:sp>
      <p:sp>
        <p:nvSpPr>
          <p:cNvPr id="4" name="모서리가 둥근 직사각형 3"/>
          <p:cNvSpPr/>
          <p:nvPr userDrawn="1"/>
        </p:nvSpPr>
        <p:spPr>
          <a:xfrm>
            <a:off x="319088" y="404813"/>
            <a:ext cx="8497887" cy="6048375"/>
          </a:xfrm>
          <a:prstGeom prst="roundRect">
            <a:avLst>
              <a:gd name="adj" fmla="val 4629"/>
            </a:avLst>
          </a:prstGeom>
          <a:noFill/>
          <a:ln w="53975">
            <a:solidFill>
              <a:srgbClr val="E84E9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pic>
        <p:nvPicPr>
          <p:cNvPr id="6" name="Picture 4" descr="C:\Users\김현용\Desktop\제호.jpg">
            <a:extLst>
              <a:ext uri="{FF2B5EF4-FFF2-40B4-BE49-F238E27FC236}">
                <a16:creationId xmlns="" xmlns:a16="http://schemas.microsoft.com/office/drawing/2014/main" id="{BE07CC8D-77BF-445C-B1CC-57A0F565E60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0581" y="5661248"/>
            <a:ext cx="1731819" cy="288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18"/>
          <p:cNvSpPr>
            <a:spLocks noChangeArrowheads="1"/>
          </p:cNvSpPr>
          <p:nvPr userDrawn="1"/>
        </p:nvSpPr>
        <p:spPr bwMode="auto">
          <a:xfrm>
            <a:off x="8279259" y="6605588"/>
            <a:ext cx="842962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 eaLnBrk="1" latinLnBrk="1" hangingPunct="1">
              <a:defRPr/>
            </a:pPr>
            <a:fld id="{1DB67DEF-9DDF-48EA-B298-FF150FB45091}" type="slidenum">
              <a:rPr lang="ko-KR" altLang="en-US" sz="1200" smtClean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pPr algn="r" eaLnBrk="1" latinLnBrk="1" hangingPunct="1">
                <a:defRPr/>
              </a:pPr>
              <a:t>‹#›</a:t>
            </a:fld>
            <a:r>
              <a:rPr lang="en-US" altLang="ko-KR" sz="1200" dirty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t>/ </a:t>
            </a:r>
            <a:r>
              <a:rPr lang="en-US" altLang="ko-KR" sz="1200" dirty="0" smtClean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t>113</a:t>
            </a:r>
            <a:endParaRPr lang="en-US" altLang="ko-KR" sz="1200" dirty="0">
              <a:gradFill flip="none" rotWithShape="1">
                <a:gsLst>
                  <a:gs pos="0">
                    <a:schemeClr val="tx2">
                      <a:lumMod val="75000"/>
                      <a:shade val="30000"/>
                      <a:satMod val="115000"/>
                    </a:schemeClr>
                  </a:gs>
                  <a:gs pos="50000">
                    <a:schemeClr val="tx2">
                      <a:lumMod val="75000"/>
                      <a:shade val="67500"/>
                      <a:satMod val="115000"/>
                    </a:schemeClr>
                  </a:gs>
                  <a:gs pos="100000">
                    <a:schemeClr val="tx2">
                      <a:lumMod val="75000"/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ea typeface="맑은 고딕" panose="020B0503020000020004" pitchFamily="50" charset="-127"/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4" y="620688"/>
            <a:ext cx="2191125" cy="8976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321515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40"/>
          <p:cNvSpPr>
            <a:spLocks noChangeArrowheads="1"/>
          </p:cNvSpPr>
          <p:nvPr userDrawn="1"/>
        </p:nvSpPr>
        <p:spPr bwMode="invGray">
          <a:xfrm>
            <a:off x="0" y="647700"/>
            <a:ext cx="9144000" cy="6210300"/>
          </a:xfrm>
          <a:prstGeom prst="rect">
            <a:avLst/>
          </a:prstGeom>
          <a:solidFill>
            <a:srgbClr val="FF7C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kumimoji="1" lang="ko-KR" altLang="en-US" sz="1800" b="0" i="0" u="none" strike="noStrike" kern="1200" baseline="0" dirty="0" smtClean="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" name="Rectangle 440"/>
          <p:cNvSpPr>
            <a:spLocks noChangeArrowheads="1"/>
          </p:cNvSpPr>
          <p:nvPr userDrawn="1"/>
        </p:nvSpPr>
        <p:spPr bwMode="invGray">
          <a:xfrm>
            <a:off x="0" y="587375"/>
            <a:ext cx="9144000" cy="107950"/>
          </a:xfrm>
          <a:prstGeom prst="rect">
            <a:avLst/>
          </a:prstGeom>
          <a:solidFill>
            <a:srgbClr val="E84E96"/>
          </a:solidFill>
          <a:ln>
            <a:noFill/>
          </a:ln>
          <a:extLst/>
        </p:spPr>
        <p:txBody>
          <a:bodyPr wrap="none" anchor="ctr"/>
          <a:lstStyle>
            <a:lvl1pPr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20000"/>
              </a:spcBef>
              <a:defRPr/>
            </a:pPr>
            <a:endParaRPr lang="ko-KR" altLang="en-US" sz="3200" smtClean="0">
              <a:solidFill>
                <a:srgbClr val="481C10"/>
              </a:solidFill>
              <a:ea typeface="맑은 고딕" panose="020B0503020000020004" pitchFamily="50" charset="-127"/>
            </a:endParaRPr>
          </a:p>
        </p:txBody>
      </p:sp>
      <p:sp>
        <p:nvSpPr>
          <p:cNvPr id="10" name="Rectangle 18"/>
          <p:cNvSpPr>
            <a:spLocks noChangeArrowheads="1"/>
          </p:cNvSpPr>
          <p:nvPr userDrawn="1"/>
        </p:nvSpPr>
        <p:spPr bwMode="auto">
          <a:xfrm>
            <a:off x="8279259" y="6563253"/>
            <a:ext cx="842962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 eaLnBrk="1" latinLnBrk="1" hangingPunct="1">
              <a:defRPr/>
            </a:pPr>
            <a:fld id="{1DB67DEF-9DDF-48EA-B298-FF150FB45091}" type="slidenum">
              <a:rPr lang="ko-KR" altLang="en-US" sz="1200" smtClean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pPr algn="r" eaLnBrk="1" latinLnBrk="1" hangingPunct="1">
                <a:defRPr/>
              </a:pPr>
              <a:t>‹#›</a:t>
            </a:fld>
            <a:r>
              <a:rPr lang="en-US" altLang="ko-KR" sz="1200" dirty="0" smtClean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t>/ 113</a:t>
            </a:r>
            <a:endParaRPr lang="en-US" altLang="ko-KR" sz="1200" dirty="0">
              <a:gradFill flip="none" rotWithShape="1">
                <a:gsLst>
                  <a:gs pos="0">
                    <a:schemeClr val="tx2">
                      <a:lumMod val="75000"/>
                      <a:shade val="30000"/>
                      <a:satMod val="115000"/>
                    </a:schemeClr>
                  </a:gs>
                  <a:gs pos="50000">
                    <a:schemeClr val="tx2">
                      <a:lumMod val="75000"/>
                      <a:shade val="67500"/>
                      <a:satMod val="115000"/>
                    </a:schemeClr>
                  </a:gs>
                  <a:gs pos="100000">
                    <a:schemeClr val="tx2">
                      <a:lumMod val="75000"/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ea typeface="맑은 고딕" panose="020B0503020000020004" pitchFamily="50" charset="-127"/>
            </a:endParaRPr>
          </a:p>
        </p:txBody>
      </p:sp>
      <p:pic>
        <p:nvPicPr>
          <p:cNvPr id="8" name="Picture 2" descr="D:\01_출간예정\짧고 굵게 배오는 자바 웹 프로그래밍(황희정)\05_도서관리\03_부속자료\01_강의교안\레이어 1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0" y="4109746"/>
            <a:ext cx="2789111" cy="2754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34632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9"/>
          <p:cNvSpPr txBox="1"/>
          <p:nvPr userDrawn="1"/>
        </p:nvSpPr>
        <p:spPr>
          <a:xfrm>
            <a:off x="755576" y="768921"/>
            <a:ext cx="4085697" cy="76944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4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84E96"/>
                </a:solidFill>
                <a:effectLst/>
                <a:latin typeface="HY견고딕" pitchFamily="18" charset="-127"/>
                <a:ea typeface="HY견고딕" pitchFamily="18" charset="-127"/>
                <a:cs typeface="Tahoma" pitchFamily="34" charset="0"/>
              </a:rPr>
              <a:t>목차</a:t>
            </a: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55576" y="1851323"/>
            <a:ext cx="7615014" cy="4104456"/>
          </a:xfrm>
        </p:spPr>
        <p:txBody>
          <a:bodyPr/>
          <a:lstStyle>
            <a:lvl1pPr marL="457200" indent="-457200">
              <a:lnSpc>
                <a:spcPct val="200000"/>
              </a:lnSpc>
              <a:buFont typeface="+mj-lt"/>
              <a:buAutoNum type="arabicPeriod"/>
              <a:defRPr sz="20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11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rgbClr val="E84E9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>
              <a:solidFill>
                <a:srgbClr val="E84E96"/>
              </a:solidFill>
            </a:endParaRPr>
          </a:p>
        </p:txBody>
      </p:sp>
      <p:sp>
        <p:nvSpPr>
          <p:cNvPr id="6" name="Rectangle 18"/>
          <p:cNvSpPr>
            <a:spLocks noChangeArrowheads="1"/>
          </p:cNvSpPr>
          <p:nvPr userDrawn="1"/>
        </p:nvSpPr>
        <p:spPr bwMode="auto">
          <a:xfrm>
            <a:off x="8279259" y="6563253"/>
            <a:ext cx="842962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 eaLnBrk="1" latinLnBrk="1" hangingPunct="1">
              <a:defRPr/>
            </a:pPr>
            <a:fld id="{1DB67DEF-9DDF-48EA-B298-FF150FB45091}" type="slidenum">
              <a:rPr lang="ko-KR" altLang="en-US" sz="1200" smtClean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pPr algn="r" eaLnBrk="1" latinLnBrk="1" hangingPunct="1">
                <a:defRPr/>
              </a:pPr>
              <a:t>‹#›</a:t>
            </a:fld>
            <a:r>
              <a:rPr lang="en-US" altLang="ko-KR" sz="1200" dirty="0" smtClean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t>/ </a:t>
            </a:r>
            <a:r>
              <a:rPr lang="en-US" altLang="ko-KR" sz="1200" dirty="0" smtClean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t>113</a:t>
            </a:r>
            <a:endParaRPr lang="en-US" altLang="ko-KR" sz="1200" dirty="0">
              <a:gradFill flip="none" rotWithShape="1">
                <a:gsLst>
                  <a:gs pos="0">
                    <a:schemeClr val="tx2">
                      <a:lumMod val="75000"/>
                      <a:shade val="30000"/>
                      <a:satMod val="115000"/>
                    </a:schemeClr>
                  </a:gs>
                  <a:gs pos="50000">
                    <a:schemeClr val="tx2">
                      <a:lumMod val="75000"/>
                      <a:shade val="67500"/>
                      <a:satMod val="115000"/>
                    </a:schemeClr>
                  </a:gs>
                  <a:gs pos="100000">
                    <a:schemeClr val="tx2">
                      <a:lumMod val="75000"/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773391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학습목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9"/>
          <p:cNvSpPr txBox="1"/>
          <p:nvPr userDrawn="1"/>
        </p:nvSpPr>
        <p:spPr>
          <a:xfrm>
            <a:off x="611560" y="762422"/>
            <a:ext cx="4085697" cy="76944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4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84E96"/>
                </a:solidFill>
                <a:effectLst/>
                <a:latin typeface="HY견고딕" pitchFamily="18" charset="-127"/>
                <a:ea typeface="HY견고딕" pitchFamily="18" charset="-127"/>
                <a:cs typeface="Tahoma" pitchFamily="34" charset="0"/>
              </a:rPr>
              <a:t>학습목표</a:t>
            </a:r>
          </a:p>
        </p:txBody>
      </p:sp>
      <p:sp>
        <p:nvSpPr>
          <p:cNvPr id="11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55576" y="1844824"/>
            <a:ext cx="7704856" cy="4104456"/>
          </a:xfrm>
        </p:spPr>
        <p:txBody>
          <a:bodyPr/>
          <a:lstStyle>
            <a:lvl1pPr marL="457200" indent="-457200">
              <a:lnSpc>
                <a:spcPct val="200000"/>
              </a:lnSpc>
              <a:buFont typeface="Arial" pitchFamily="34" charset="0"/>
              <a:buChar char="•"/>
              <a:defRPr sz="18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7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rgbClr val="E84E9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6" name="Rectangle 18"/>
          <p:cNvSpPr>
            <a:spLocks noChangeArrowheads="1"/>
          </p:cNvSpPr>
          <p:nvPr userDrawn="1"/>
        </p:nvSpPr>
        <p:spPr bwMode="auto">
          <a:xfrm>
            <a:off x="8279259" y="6563253"/>
            <a:ext cx="842962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 eaLnBrk="1" latinLnBrk="1" hangingPunct="1">
              <a:defRPr/>
            </a:pPr>
            <a:fld id="{1DB67DEF-9DDF-48EA-B298-FF150FB45091}" type="slidenum">
              <a:rPr lang="ko-KR" altLang="en-US" sz="1200" smtClean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pPr algn="r" eaLnBrk="1" latinLnBrk="1" hangingPunct="1">
                <a:defRPr/>
              </a:pPr>
              <a:t>‹#›</a:t>
            </a:fld>
            <a:r>
              <a:rPr lang="en-US" altLang="ko-KR" sz="1200" dirty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t>/ </a:t>
            </a:r>
            <a:r>
              <a:rPr lang="en-US" altLang="ko-KR" sz="1200" dirty="0" smtClean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t>113</a:t>
            </a:r>
            <a:endParaRPr lang="en-US" altLang="ko-KR" sz="1200" dirty="0">
              <a:gradFill flip="none" rotWithShape="1">
                <a:gsLst>
                  <a:gs pos="0">
                    <a:schemeClr val="tx2">
                      <a:lumMod val="75000"/>
                      <a:shade val="30000"/>
                      <a:satMod val="115000"/>
                    </a:schemeClr>
                  </a:gs>
                  <a:gs pos="50000">
                    <a:schemeClr val="tx2">
                      <a:lumMod val="75000"/>
                      <a:shade val="67500"/>
                      <a:satMod val="115000"/>
                    </a:schemeClr>
                  </a:gs>
                  <a:gs pos="100000">
                    <a:schemeClr val="tx2">
                      <a:lumMod val="75000"/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005800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섹션이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8"/>
          <p:cNvSpPr>
            <a:spLocks noChangeArrowheads="1"/>
          </p:cNvSpPr>
          <p:nvPr userDrawn="1"/>
        </p:nvSpPr>
        <p:spPr bwMode="auto">
          <a:xfrm>
            <a:off x="8279259" y="6605588"/>
            <a:ext cx="842962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 eaLnBrk="1" latinLnBrk="1" hangingPunct="1">
              <a:defRPr/>
            </a:pPr>
            <a:fld id="{1DB67DEF-9DDF-48EA-B298-FF150FB45091}" type="slidenum">
              <a:rPr lang="ko-KR" altLang="en-US" sz="1200" smtClean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pPr algn="r" eaLnBrk="1" latinLnBrk="1" hangingPunct="1">
                <a:defRPr/>
              </a:pPr>
              <a:t>‹#›</a:t>
            </a:fld>
            <a:r>
              <a:rPr lang="en-US" altLang="ko-KR" sz="1200" dirty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t>/ </a:t>
            </a:r>
            <a:r>
              <a:rPr lang="en-US" altLang="ko-KR" sz="1200" dirty="0" smtClean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t>113</a:t>
            </a:r>
            <a:endParaRPr lang="en-US" altLang="ko-KR" sz="1200" dirty="0">
              <a:gradFill flip="none" rotWithShape="1">
                <a:gsLst>
                  <a:gs pos="0">
                    <a:schemeClr val="tx2">
                      <a:lumMod val="75000"/>
                      <a:shade val="30000"/>
                      <a:satMod val="115000"/>
                    </a:schemeClr>
                  </a:gs>
                  <a:gs pos="50000">
                    <a:schemeClr val="tx2">
                      <a:lumMod val="75000"/>
                      <a:shade val="67500"/>
                      <a:satMod val="115000"/>
                    </a:schemeClr>
                  </a:gs>
                  <a:gs pos="100000">
                    <a:schemeClr val="tx2">
                      <a:lumMod val="75000"/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ea typeface="맑은 고딕" panose="020B0503020000020004" pitchFamily="50" charset="-127"/>
            </a:endParaRPr>
          </a:p>
        </p:txBody>
      </p:sp>
      <p:sp>
        <p:nvSpPr>
          <p:cNvPr id="5" name="모서리가 둥근 직사각형 4"/>
          <p:cNvSpPr/>
          <p:nvPr userDrawn="1"/>
        </p:nvSpPr>
        <p:spPr>
          <a:xfrm>
            <a:off x="319088" y="404813"/>
            <a:ext cx="8497887" cy="6048375"/>
          </a:xfrm>
          <a:prstGeom prst="roundRect">
            <a:avLst>
              <a:gd name="adj" fmla="val 4629"/>
            </a:avLst>
          </a:prstGeom>
          <a:noFill/>
          <a:ln w="53975">
            <a:solidFill>
              <a:srgbClr val="E84E9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pic>
        <p:nvPicPr>
          <p:cNvPr id="6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4" y="620688"/>
            <a:ext cx="2191125" cy="8976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074348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440"/>
          <p:cNvSpPr>
            <a:spLocks noChangeArrowheads="1"/>
          </p:cNvSpPr>
          <p:nvPr userDrawn="1"/>
        </p:nvSpPr>
        <p:spPr bwMode="invGray">
          <a:xfrm>
            <a:off x="0" y="-1529"/>
            <a:ext cx="9144000" cy="617311"/>
          </a:xfrm>
          <a:prstGeom prst="rect">
            <a:avLst/>
          </a:prstGeom>
          <a:solidFill>
            <a:srgbClr val="FF7C8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>
              <a:solidFill>
                <a:schemeClr val="lt1"/>
              </a:solidFill>
              <a:latin typeface="+mn-lt"/>
              <a:ea typeface="+mn-ea"/>
            </a:endParaRPr>
          </a:p>
        </p:txBody>
      </p:sp>
      <p:sp>
        <p:nvSpPr>
          <p:cNvPr id="17" name="제목 9"/>
          <p:cNvSpPr>
            <a:spLocks noGrp="1"/>
          </p:cNvSpPr>
          <p:nvPr>
            <p:ph type="title"/>
          </p:nvPr>
        </p:nvSpPr>
        <p:spPr>
          <a:xfrm>
            <a:off x="107042" y="64772"/>
            <a:ext cx="7785100" cy="474662"/>
          </a:xfrm>
        </p:spPr>
        <p:txBody>
          <a:bodyPr>
            <a:noAutofit/>
          </a:bodyPr>
          <a:lstStyle>
            <a:lvl1pPr algn="l">
              <a:defRPr sz="2400" b="1" spc="-100" baseline="0">
                <a:solidFill>
                  <a:schemeClr val="tx1"/>
                </a:solidFill>
                <a:effectLst>
                  <a:glow>
                    <a:schemeClr val="tx1"/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4" name="Rectangle 18"/>
          <p:cNvSpPr>
            <a:spLocks noChangeArrowheads="1"/>
          </p:cNvSpPr>
          <p:nvPr userDrawn="1"/>
        </p:nvSpPr>
        <p:spPr bwMode="auto">
          <a:xfrm>
            <a:off x="8279259" y="6605588"/>
            <a:ext cx="842962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 eaLnBrk="1" latinLnBrk="1" hangingPunct="1">
              <a:defRPr/>
            </a:pPr>
            <a:fld id="{1DB67DEF-9DDF-48EA-B298-FF150FB45091}" type="slidenum">
              <a:rPr lang="ko-KR" altLang="en-US" sz="1200" smtClean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pPr algn="r" eaLnBrk="1" latinLnBrk="1" hangingPunct="1">
                <a:defRPr/>
              </a:pPr>
              <a:t>‹#›</a:t>
            </a:fld>
            <a:r>
              <a:rPr lang="en-US" altLang="ko-KR" sz="1200" dirty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t>/</a:t>
            </a:r>
            <a:r>
              <a:rPr lang="en-US" altLang="ko-KR" sz="1200" baseline="0" dirty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t> </a:t>
            </a:r>
            <a:r>
              <a:rPr lang="en-US" altLang="ko-KR" sz="1200" baseline="0" dirty="0" smtClean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t>113</a:t>
            </a:r>
            <a:endParaRPr lang="en-US" altLang="ko-KR" sz="1200" dirty="0">
              <a:gradFill flip="none" rotWithShape="1">
                <a:gsLst>
                  <a:gs pos="0">
                    <a:schemeClr val="tx2">
                      <a:lumMod val="75000"/>
                      <a:shade val="30000"/>
                      <a:satMod val="115000"/>
                    </a:schemeClr>
                  </a:gs>
                  <a:gs pos="50000">
                    <a:schemeClr val="tx2">
                      <a:lumMod val="75000"/>
                      <a:shade val="67500"/>
                      <a:satMod val="115000"/>
                    </a:schemeClr>
                  </a:gs>
                  <a:gs pos="100000">
                    <a:schemeClr val="tx2">
                      <a:lumMod val="75000"/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ea typeface="맑은 고딕" panose="020B0503020000020004" pitchFamily="50" charset="-127"/>
            </a:endParaRPr>
          </a:p>
        </p:txBody>
      </p:sp>
      <p:sp>
        <p:nvSpPr>
          <p:cNvPr id="5" name="텍스트 개체 틀 2"/>
          <p:cNvSpPr>
            <a:spLocks noGrp="1"/>
          </p:cNvSpPr>
          <p:nvPr>
            <p:ph idx="1"/>
          </p:nvPr>
        </p:nvSpPr>
        <p:spPr bwMode="auto">
          <a:xfrm>
            <a:off x="323528" y="764704"/>
            <a:ext cx="8363272" cy="53614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>
              <a:buClr>
                <a:srgbClr val="FF7C80"/>
              </a:buClr>
              <a:buSzPct val="100000"/>
              <a:buFont typeface="Wingdings" panose="05000000000000000000" pitchFamily="2" charset="2"/>
              <a:buChar char="n"/>
              <a:defRPr sz="1800">
                <a:latin typeface="+mn-ea"/>
                <a:ea typeface="+mn-ea"/>
              </a:defRPr>
            </a:lvl1pPr>
            <a:lvl2pPr marL="355600" indent="185738">
              <a:lnSpc>
                <a:spcPct val="150000"/>
              </a:lnSpc>
              <a:buClr>
                <a:srgbClr val="E84E96"/>
              </a:buClr>
              <a:buFont typeface="Wingdings" panose="05000000000000000000" pitchFamily="2" charset="2"/>
              <a:buChar char="§"/>
              <a:tabLst>
                <a:tab pos="363538" algn="l"/>
              </a:tabLst>
              <a:defRPr kumimoji="1" lang="ko-KR" altLang="en-US" sz="1600" b="0" kern="1200" dirty="0" smtClean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1250950" indent="-285750">
              <a:buClr>
                <a:schemeClr val="tx1">
                  <a:lumMod val="50000"/>
                  <a:lumOff val="50000"/>
                </a:schemeClr>
              </a:buClr>
              <a:buFont typeface="맑은 고딕" panose="020B0503020000020004" pitchFamily="50" charset="-127"/>
              <a:buChar char="－"/>
              <a:defRPr sz="1400"/>
            </a:lvl3pPr>
            <a:lvl4pPr marL="1600200" indent="-228600"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o"/>
              <a:defRPr sz="1600"/>
            </a:lvl4pPr>
            <a:lvl5pPr marL="2057400" indent="-228600">
              <a:buClr>
                <a:srgbClr val="0070C0"/>
              </a:buClr>
              <a:buFont typeface="Wingdings" panose="05000000000000000000" pitchFamily="2" charset="2"/>
              <a:buChar char="n"/>
              <a:defRPr sz="1400"/>
            </a:lvl5pPr>
            <a:lvl6pPr marL="2514600" indent="-228600"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n"/>
              <a:defRPr sz="1200">
                <a:latin typeface="+mn-ea"/>
                <a:ea typeface="+mn-ea"/>
              </a:defRPr>
            </a:lvl6pPr>
          </a:lstStyle>
          <a:p>
            <a:pPr lvl="0"/>
            <a:r>
              <a:rPr lang="ko-KR" altLang="en-US" dirty="0"/>
              <a:t>마스터 텍스트 스타일을 편집합니다</a:t>
            </a:r>
            <a:endParaRPr lang="en-US" altLang="ko-KR" dirty="0"/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</p:txBody>
      </p:sp>
    </p:spTree>
    <p:extLst>
      <p:ext uri="{BB962C8B-B14F-4D97-AF65-F5344CB8AC3E}">
        <p14:creationId xmlns:p14="http://schemas.microsoft.com/office/powerpoint/2010/main" val="11468147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440"/>
          <p:cNvSpPr>
            <a:spLocks noChangeArrowheads="1"/>
          </p:cNvSpPr>
          <p:nvPr userDrawn="1"/>
        </p:nvSpPr>
        <p:spPr bwMode="invGray">
          <a:xfrm>
            <a:off x="0" y="-1529"/>
            <a:ext cx="9144000" cy="550209"/>
          </a:xfrm>
          <a:prstGeom prst="rect">
            <a:avLst/>
          </a:prstGeom>
          <a:solidFill>
            <a:srgbClr val="FF7C8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>
              <a:solidFill>
                <a:schemeClr val="lt1"/>
              </a:solidFill>
              <a:latin typeface="+mn-lt"/>
              <a:ea typeface="+mn-ea"/>
            </a:endParaRPr>
          </a:p>
        </p:txBody>
      </p:sp>
      <p:sp>
        <p:nvSpPr>
          <p:cNvPr id="17" name="제목 9"/>
          <p:cNvSpPr>
            <a:spLocks noGrp="1"/>
          </p:cNvSpPr>
          <p:nvPr>
            <p:ph type="title"/>
          </p:nvPr>
        </p:nvSpPr>
        <p:spPr>
          <a:xfrm>
            <a:off x="1239052" y="116632"/>
            <a:ext cx="7077364" cy="474662"/>
          </a:xfrm>
        </p:spPr>
        <p:txBody>
          <a:bodyPr>
            <a:noAutofit/>
          </a:bodyPr>
          <a:lstStyle>
            <a:lvl1pPr algn="l">
              <a:defRPr sz="2400" b="1" spc="-100" baseline="0">
                <a:solidFill>
                  <a:schemeClr val="tx1"/>
                </a:solidFill>
                <a:effectLst>
                  <a:glow>
                    <a:schemeClr val="tx1"/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4" name="Rectangle 18"/>
          <p:cNvSpPr>
            <a:spLocks noChangeArrowheads="1"/>
          </p:cNvSpPr>
          <p:nvPr userDrawn="1"/>
        </p:nvSpPr>
        <p:spPr bwMode="auto">
          <a:xfrm>
            <a:off x="8279259" y="6605588"/>
            <a:ext cx="842962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 eaLnBrk="1" latinLnBrk="1" hangingPunct="1">
              <a:defRPr/>
            </a:pPr>
            <a:fld id="{1DB67DEF-9DDF-48EA-B298-FF150FB45091}" type="slidenum">
              <a:rPr lang="ko-KR" altLang="en-US" sz="1200" smtClean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pPr algn="r" eaLnBrk="1" latinLnBrk="1" hangingPunct="1">
                <a:defRPr/>
              </a:pPr>
              <a:t>‹#›</a:t>
            </a:fld>
            <a:r>
              <a:rPr lang="en-US" altLang="ko-KR" sz="1200" dirty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t>/</a:t>
            </a:r>
            <a:r>
              <a:rPr lang="en-US" altLang="ko-KR" sz="1200" baseline="0" dirty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t> </a:t>
            </a:r>
            <a:r>
              <a:rPr lang="en-US" altLang="ko-KR" sz="1200" baseline="0" dirty="0" smtClean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t>113</a:t>
            </a:r>
            <a:endParaRPr lang="en-US" altLang="ko-KR" sz="1200" dirty="0">
              <a:gradFill flip="none" rotWithShape="1">
                <a:gsLst>
                  <a:gs pos="0">
                    <a:schemeClr val="tx2">
                      <a:lumMod val="75000"/>
                      <a:shade val="30000"/>
                      <a:satMod val="115000"/>
                    </a:schemeClr>
                  </a:gs>
                  <a:gs pos="50000">
                    <a:schemeClr val="tx2">
                      <a:lumMod val="75000"/>
                      <a:shade val="67500"/>
                      <a:satMod val="115000"/>
                    </a:schemeClr>
                  </a:gs>
                  <a:gs pos="100000">
                    <a:schemeClr val="tx2">
                      <a:lumMod val="75000"/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ea typeface="맑은 고딕" panose="020B0503020000020004" pitchFamily="50" charset="-127"/>
            </a:endParaRPr>
          </a:p>
        </p:txBody>
      </p:sp>
      <p:sp>
        <p:nvSpPr>
          <p:cNvPr id="5" name="텍스트 개체 틀 2"/>
          <p:cNvSpPr>
            <a:spLocks noGrp="1"/>
          </p:cNvSpPr>
          <p:nvPr>
            <p:ph idx="1"/>
          </p:nvPr>
        </p:nvSpPr>
        <p:spPr bwMode="auto">
          <a:xfrm>
            <a:off x="323528" y="764704"/>
            <a:ext cx="8363272" cy="53614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>
              <a:buClr>
                <a:schemeClr val="accent6">
                  <a:lumMod val="50000"/>
                </a:schemeClr>
              </a:buClr>
              <a:buSzPct val="100000"/>
              <a:buFont typeface="+mj-lt"/>
              <a:buAutoNum type="arabicParenR"/>
              <a:defRPr sz="1600">
                <a:latin typeface="+mn-ea"/>
                <a:ea typeface="+mn-ea"/>
              </a:defRPr>
            </a:lvl1pPr>
            <a:lvl2pPr marL="355600" indent="185738">
              <a:lnSpc>
                <a:spcPct val="150000"/>
              </a:lnSpc>
              <a:buClr>
                <a:srgbClr val="E84E96"/>
              </a:buClr>
              <a:buFont typeface="Wingdings" panose="05000000000000000000" pitchFamily="2" charset="2"/>
              <a:buChar char="§"/>
              <a:tabLst>
                <a:tab pos="363538" algn="l"/>
              </a:tabLst>
              <a:defRPr kumimoji="1" lang="ko-KR" altLang="en-US" sz="1400" b="0" kern="1200" dirty="0" smtClean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1250950" indent="-285750">
              <a:buClr>
                <a:schemeClr val="tx1">
                  <a:lumMod val="50000"/>
                  <a:lumOff val="50000"/>
                </a:schemeClr>
              </a:buClr>
              <a:buFont typeface="맑은 고딕" panose="020B0503020000020004" pitchFamily="50" charset="-127"/>
              <a:buChar char="－"/>
              <a:defRPr sz="1400"/>
            </a:lvl3pPr>
            <a:lvl4pPr marL="1600200" indent="-228600"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o"/>
              <a:defRPr sz="1600"/>
            </a:lvl4pPr>
            <a:lvl5pPr marL="2057400" indent="-228600">
              <a:buClr>
                <a:srgbClr val="0070C0"/>
              </a:buClr>
              <a:buFont typeface="Wingdings" panose="05000000000000000000" pitchFamily="2" charset="2"/>
              <a:buChar char="n"/>
              <a:defRPr sz="1400"/>
            </a:lvl5pPr>
            <a:lvl6pPr marL="2514600" indent="-228600"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n"/>
              <a:defRPr sz="1200">
                <a:latin typeface="+mn-ea"/>
                <a:ea typeface="+mn-ea"/>
              </a:defRPr>
            </a:lvl6pPr>
          </a:lstStyle>
          <a:p>
            <a:pPr lvl="0"/>
            <a:r>
              <a:rPr lang="ko-KR" altLang="en-US" dirty="0"/>
              <a:t>마스터 텍스트 스타일을 편집합니다</a:t>
            </a:r>
            <a:endParaRPr lang="en-US" altLang="ko-KR" dirty="0"/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</p:txBody>
      </p:sp>
      <p:grpSp>
        <p:nvGrpSpPr>
          <p:cNvPr id="11" name="그룹 10"/>
          <p:cNvGrpSpPr/>
          <p:nvPr userDrawn="1"/>
        </p:nvGrpSpPr>
        <p:grpSpPr>
          <a:xfrm>
            <a:off x="356184" y="155984"/>
            <a:ext cx="8761706" cy="378705"/>
            <a:chOff x="348020" y="236156"/>
            <a:chExt cx="8761706" cy="378705"/>
          </a:xfrm>
        </p:grpSpPr>
        <p:sp>
          <p:nvSpPr>
            <p:cNvPr id="2" name="양쪽 모서리가 둥근 사각형 1"/>
            <p:cNvSpPr/>
            <p:nvPr userDrawn="1"/>
          </p:nvSpPr>
          <p:spPr>
            <a:xfrm>
              <a:off x="348020" y="236156"/>
              <a:ext cx="862584" cy="378705"/>
            </a:xfrm>
            <a:prstGeom prst="round2SameRect">
              <a:avLst/>
            </a:prstGeom>
            <a:solidFill>
              <a:srgbClr val="FDEBD7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7" name="직선 연결선 6"/>
            <p:cNvCxnSpPr/>
            <p:nvPr userDrawn="1"/>
          </p:nvCxnSpPr>
          <p:spPr>
            <a:xfrm>
              <a:off x="1218812" y="614861"/>
              <a:ext cx="7890914" cy="0"/>
            </a:xfrm>
            <a:prstGeom prst="line">
              <a:avLst/>
            </a:prstGeom>
            <a:ln w="25400">
              <a:solidFill>
                <a:schemeClr val="accent6">
                  <a:lumMod val="75000"/>
                </a:schemeClr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90734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>
            <a:spLocks noChangeArrowheads="1"/>
          </p:cNvSpPr>
          <p:nvPr userDrawn="1"/>
        </p:nvSpPr>
        <p:spPr bwMode="auto">
          <a:xfrm>
            <a:off x="1476375" y="2565400"/>
            <a:ext cx="5975945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defRPr/>
            </a:pPr>
            <a:r>
              <a:rPr lang="en-US" altLang="ko-KR" sz="8000" b="1" dirty="0">
                <a:solidFill>
                  <a:srgbClr val="FF7C80"/>
                </a:solidFill>
                <a:latin typeface="Arial Black" pitchFamily="34" charset="0"/>
                <a:ea typeface="+mn-ea"/>
              </a:rPr>
              <a:t>Thank</a:t>
            </a:r>
            <a:r>
              <a:rPr lang="en-US" altLang="ko-KR" sz="8000" b="1" baseline="0" dirty="0">
                <a:solidFill>
                  <a:srgbClr val="FF7C80"/>
                </a:solidFill>
                <a:latin typeface="Arial Black" pitchFamily="34" charset="0"/>
                <a:ea typeface="+mn-ea"/>
              </a:rPr>
              <a:t> you!</a:t>
            </a:r>
            <a:endParaRPr lang="ko-KR" altLang="en-US" sz="8000" b="1" dirty="0">
              <a:solidFill>
                <a:srgbClr val="FF7C80"/>
              </a:solidFill>
              <a:latin typeface="Arial Black" pitchFamily="34" charset="0"/>
              <a:ea typeface="+mn-ea"/>
            </a:endParaRPr>
          </a:p>
        </p:txBody>
      </p:sp>
      <p:pic>
        <p:nvPicPr>
          <p:cNvPr id="4" name="Picture 4" descr="C:\Users\김현용\Desktop\제호.jpg">
            <a:extLst>
              <a:ext uri="{FF2B5EF4-FFF2-40B4-BE49-F238E27FC236}">
                <a16:creationId xmlns="" xmlns:a16="http://schemas.microsoft.com/office/drawing/2014/main" id="{BE07CC8D-77BF-445C-B1CC-57A0F565E60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0661" y="5645666"/>
            <a:ext cx="1731819" cy="288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6">
            <a:extLst>
              <a:ext uri="{FF2B5EF4-FFF2-40B4-BE49-F238E27FC236}">
                <a16:creationId xmlns="" xmlns:a16="http://schemas.microsoft.com/office/drawing/2014/main" id="{5B2358EA-0EBE-4085-907F-A5C0D19AC1AC}"/>
              </a:ext>
            </a:extLst>
          </p:cNvPr>
          <p:cNvSpPr/>
          <p:nvPr userDrawn="1"/>
        </p:nvSpPr>
        <p:spPr>
          <a:xfrm>
            <a:off x="-1" y="6165304"/>
            <a:ext cx="9144001" cy="692696"/>
          </a:xfrm>
          <a:prstGeom prst="rect">
            <a:avLst/>
          </a:prstGeom>
          <a:solidFill>
            <a:srgbClr val="FF7C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6" name="직사각형 10">
            <a:extLst>
              <a:ext uri="{FF2B5EF4-FFF2-40B4-BE49-F238E27FC236}">
                <a16:creationId xmlns="" xmlns:a16="http://schemas.microsoft.com/office/drawing/2014/main" id="{1ED32BD4-9132-4F42-A9B1-2274388B022B}"/>
              </a:ext>
            </a:extLst>
          </p:cNvPr>
          <p:cNvSpPr/>
          <p:nvPr userDrawn="1"/>
        </p:nvSpPr>
        <p:spPr>
          <a:xfrm>
            <a:off x="0" y="6092750"/>
            <a:ext cx="9144000" cy="72554"/>
          </a:xfrm>
          <a:prstGeom prst="rect">
            <a:avLst/>
          </a:prstGeom>
          <a:solidFill>
            <a:srgbClr val="FDEBD7"/>
          </a:solidFill>
          <a:ln>
            <a:solidFill>
              <a:srgbClr val="FDEB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BB8637DD-835B-4D0D-A4B3-8FDDB1A2A0E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3146659" y="6309320"/>
            <a:ext cx="2709396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altLang="ko-KR" sz="1100" dirty="0">
                <a:solidFill>
                  <a:schemeClr val="tx1"/>
                </a:solidFill>
                <a:latin typeface="+mn-ea"/>
                <a:ea typeface="+mn-ea"/>
                <a:cs typeface="Times New Roman" pitchFamily="18" charset="0"/>
              </a:rPr>
              <a:t>Copyright© 2021 </a:t>
            </a:r>
            <a:r>
              <a:rPr lang="en-US" altLang="ko-KR" sz="1100" dirty="0" err="1">
                <a:solidFill>
                  <a:schemeClr val="tx1"/>
                </a:solidFill>
                <a:latin typeface="+mn-ea"/>
                <a:ea typeface="+mn-ea"/>
                <a:cs typeface="Times New Roman" pitchFamily="18" charset="0"/>
              </a:rPr>
              <a:t>Hanbit</a:t>
            </a:r>
            <a:r>
              <a:rPr lang="en-US" altLang="ko-KR" sz="1100" dirty="0">
                <a:solidFill>
                  <a:schemeClr val="tx1"/>
                </a:solidFill>
                <a:latin typeface="+mn-ea"/>
                <a:ea typeface="+mn-ea"/>
                <a:cs typeface="Times New Roman" pitchFamily="18" charset="0"/>
              </a:rPr>
              <a:t> Academy, Inc.</a:t>
            </a:r>
          </a:p>
          <a:p>
            <a:pPr algn="ctr" eaLnBrk="1" hangingPunct="1">
              <a:defRPr/>
            </a:pPr>
            <a:r>
              <a:rPr lang="en-US" altLang="ko-KR" sz="1100" dirty="0">
                <a:solidFill>
                  <a:schemeClr val="tx1"/>
                </a:solidFill>
                <a:latin typeface="+mn-ea"/>
                <a:ea typeface="+mn-ea"/>
                <a:cs typeface="Times New Roman" pitchFamily="18" charset="0"/>
              </a:rPr>
              <a:t>All rights reserved.</a:t>
            </a:r>
            <a:endParaRPr lang="ko-KR" altLang="ko-KR" sz="1100" dirty="0">
              <a:solidFill>
                <a:schemeClr val="tx1"/>
              </a:solidFill>
              <a:latin typeface="+mn-ea"/>
              <a:ea typeface="+mn-ea"/>
              <a:cs typeface="Times New Roman" pitchFamily="18" charset="0"/>
            </a:endParaRPr>
          </a:p>
        </p:txBody>
      </p:sp>
      <p:sp>
        <p:nvSpPr>
          <p:cNvPr id="8" name="Rectangle 18"/>
          <p:cNvSpPr>
            <a:spLocks noChangeArrowheads="1"/>
          </p:cNvSpPr>
          <p:nvPr userDrawn="1"/>
        </p:nvSpPr>
        <p:spPr bwMode="auto">
          <a:xfrm>
            <a:off x="8279259" y="6605588"/>
            <a:ext cx="842962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 eaLnBrk="1" latinLnBrk="1" hangingPunct="1">
              <a:defRPr/>
            </a:pPr>
            <a:fld id="{1DB67DEF-9DDF-48EA-B298-FF150FB45091}" type="slidenum">
              <a:rPr lang="ko-KR" altLang="en-US" sz="1200" smtClean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pPr algn="r" eaLnBrk="1" latinLnBrk="1" hangingPunct="1">
                <a:defRPr/>
              </a:pPr>
              <a:t>‹#›</a:t>
            </a:fld>
            <a:r>
              <a:rPr lang="en-US" altLang="ko-KR" sz="1200" dirty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t>/</a:t>
            </a:r>
            <a:r>
              <a:rPr lang="en-US" altLang="ko-KR" sz="1200" baseline="0" dirty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t> </a:t>
            </a:r>
            <a:r>
              <a:rPr lang="en-US" altLang="ko-KR" sz="1200" baseline="0" dirty="0" smtClean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t>113</a:t>
            </a:r>
            <a:endParaRPr lang="en-US" altLang="ko-KR" sz="1200" dirty="0">
              <a:gradFill flip="none" rotWithShape="1">
                <a:gsLst>
                  <a:gs pos="0">
                    <a:schemeClr val="tx2">
                      <a:lumMod val="75000"/>
                      <a:shade val="30000"/>
                      <a:satMod val="115000"/>
                    </a:schemeClr>
                  </a:gs>
                  <a:gs pos="50000">
                    <a:schemeClr val="tx2">
                      <a:lumMod val="75000"/>
                      <a:shade val="67500"/>
                      <a:satMod val="115000"/>
                    </a:schemeClr>
                  </a:gs>
                  <a:gs pos="100000">
                    <a:schemeClr val="tx2">
                      <a:lumMod val="75000"/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968759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latinLnBrk="1" hangingPunct="1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D134AE88-8089-46AF-B006-A187AD486C13}" type="datetime1">
              <a:rPr lang="ko-KR" altLang="en-US"/>
              <a:pPr>
                <a:defRPr/>
              </a:pPr>
              <a:t>2021-09-26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latinLnBrk="1" hangingPunct="1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latinLnBrk="1" hangingPunct="1">
              <a:defRPr kumimoji="0" sz="1200">
                <a:solidFill>
                  <a:srgbClr val="898989"/>
                </a:solidFill>
                <a:ea typeface="맑은 고딕" pitchFamily="50" charset="-127"/>
              </a:defRPr>
            </a:lvl1pPr>
          </a:lstStyle>
          <a:p>
            <a:fld id="{0DE046FA-B321-48D0-9889-EEF2519A1D98}" type="slidenum">
              <a:rPr lang="ko-KR" altLang="en-US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21" r:id="rId1"/>
    <p:sldLayoutId id="2147484229" r:id="rId2"/>
    <p:sldLayoutId id="2147484233" r:id="rId3"/>
    <p:sldLayoutId id="2147484230" r:id="rId4"/>
    <p:sldLayoutId id="2147484231" r:id="rId5"/>
    <p:sldLayoutId id="2147484232" r:id="rId6"/>
    <p:sldLayoutId id="2147484235" r:id="rId7"/>
    <p:sldLayoutId id="2147484234" r:id="rId8"/>
    <p:sldLayoutId id="2147484228" r:id="rId9"/>
  </p:sldLayoutIdLst>
  <p:hf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Blip>
          <a:blip r:embed="rId11"/>
        </a:buBlip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8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8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8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8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8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8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8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8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8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8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8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8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8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8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8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6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8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8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8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8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8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8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8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8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8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8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8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8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데이터베이스의 종류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관계형</a:t>
            </a:r>
            <a:r>
              <a:rPr lang="ko-KR" altLang="en-US" dirty="0"/>
              <a:t> </a:t>
            </a:r>
            <a:r>
              <a:rPr lang="ko-KR" altLang="en-US" dirty="0" smtClean="0"/>
              <a:t>데이터베이스</a:t>
            </a:r>
            <a:r>
              <a:rPr lang="en-US" altLang="ko-KR" dirty="0" smtClean="0"/>
              <a:t>(</a:t>
            </a:r>
            <a:r>
              <a:rPr lang="en-US" altLang="ko-KR" dirty="0"/>
              <a:t>Relational </a:t>
            </a:r>
            <a:r>
              <a:rPr lang="en-US" altLang="ko-KR" dirty="0" err="1"/>
              <a:t>DataBase</a:t>
            </a:r>
            <a:r>
              <a:rPr lang="en-US" altLang="ko-KR" dirty="0"/>
              <a:t> Management System, </a:t>
            </a:r>
            <a:r>
              <a:rPr lang="en-US" altLang="ko-KR" dirty="0" smtClean="0"/>
              <a:t>RDBMS)</a:t>
            </a:r>
            <a:endParaRPr lang="ko-KR" altLang="en-US" dirty="0"/>
          </a:p>
          <a:p>
            <a:pPr lvl="1"/>
            <a:r>
              <a:rPr lang="ko-KR" altLang="en-US" dirty="0" smtClean="0"/>
              <a:t>전통적이고 </a:t>
            </a:r>
            <a:r>
              <a:rPr lang="ko-KR" altLang="en-US" dirty="0"/>
              <a:t>가장 보편적인 형태의 </a:t>
            </a:r>
            <a:r>
              <a:rPr lang="ko-KR" altLang="en-US" dirty="0" smtClean="0"/>
              <a:t>데이터베이스이며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관계를 </a:t>
            </a:r>
            <a:r>
              <a:rPr lang="ko-KR" altLang="en-US" dirty="0"/>
              <a:t>가지는 데이터 구조가 필요한 경우 가장 적합한 데이터베이스임</a:t>
            </a:r>
            <a:endParaRPr lang="en-US" altLang="ko-KR" dirty="0"/>
          </a:p>
          <a:p>
            <a:pPr lvl="1"/>
            <a:r>
              <a:rPr lang="ko-KR" altLang="en-US" dirty="0" smtClean="0"/>
              <a:t>테이블</a:t>
            </a:r>
            <a:r>
              <a:rPr lang="en-US" altLang="ko-KR" dirty="0" smtClean="0"/>
              <a:t>(Table):</a:t>
            </a:r>
            <a:r>
              <a:rPr lang="ko-KR" altLang="en-US" dirty="0" smtClean="0"/>
              <a:t> </a:t>
            </a:r>
            <a:r>
              <a:rPr lang="ko-KR" altLang="en-US" dirty="0"/>
              <a:t>칼럼과 </a:t>
            </a:r>
            <a:r>
              <a:rPr lang="ko-KR" altLang="en-US" dirty="0" err="1"/>
              <a:t>로우</a:t>
            </a:r>
            <a:r>
              <a:rPr lang="ko-KR" altLang="en-US" dirty="0"/>
              <a:t> 구조로 데이터 구조를 정의하고 </a:t>
            </a:r>
            <a:r>
              <a:rPr lang="ko-KR" altLang="en-US" dirty="0" smtClean="0"/>
              <a:t>관리함 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SQL(Structured </a:t>
            </a:r>
            <a:r>
              <a:rPr lang="en-US" altLang="ko-KR" dirty="0"/>
              <a:t>Query </a:t>
            </a:r>
            <a:r>
              <a:rPr lang="en-US" altLang="ko-KR" dirty="0" smtClean="0"/>
              <a:t>Language):</a:t>
            </a:r>
            <a:r>
              <a:rPr lang="ko-KR" altLang="en-US" dirty="0" smtClean="0"/>
              <a:t> </a:t>
            </a:r>
            <a:r>
              <a:rPr lang="ko-KR" altLang="en-US" dirty="0"/>
              <a:t>데이터를 </a:t>
            </a:r>
            <a:r>
              <a:rPr lang="ko-KR" altLang="en-US" dirty="0" smtClean="0"/>
              <a:t>관리하는 </a:t>
            </a:r>
            <a:r>
              <a:rPr lang="ko-KR" altLang="en-US" dirty="0" err="1" smtClean="0"/>
              <a:t>질의어임</a:t>
            </a:r>
            <a:r>
              <a:rPr lang="en-US" altLang="ko-KR" dirty="0" smtClean="0"/>
              <a:t>. </a:t>
            </a:r>
            <a:r>
              <a:rPr lang="ko-KR" altLang="en-US" dirty="0"/>
              <a:t>특히 테이블과 테이블의 관계 지정을 통해 연관성 있는 데이터를 체계적으로 구조화할 수 </a:t>
            </a:r>
            <a:r>
              <a:rPr lang="ko-KR" altLang="en-US" dirty="0" smtClean="0"/>
              <a:t>있음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관계형</a:t>
            </a:r>
            <a:r>
              <a:rPr lang="ko-KR" altLang="en-US" dirty="0" smtClean="0"/>
              <a:t> 데이터베이스의 종류</a:t>
            </a:r>
            <a:r>
              <a:rPr lang="en-US" altLang="ko-KR" dirty="0" smtClean="0"/>
              <a:t>:</a:t>
            </a:r>
            <a:r>
              <a:rPr lang="ko-KR" altLang="en-US" dirty="0" smtClean="0"/>
              <a:t> </a:t>
            </a:r>
            <a:r>
              <a:rPr lang="en-US" altLang="ko-KR" dirty="0" smtClean="0"/>
              <a:t>Oracle</a:t>
            </a:r>
            <a:r>
              <a:rPr lang="en-US" altLang="ko-KR" dirty="0"/>
              <a:t>, IBM DB2, MS SQL, MySQL </a:t>
            </a:r>
            <a:r>
              <a:rPr lang="ko-KR" altLang="en-US" dirty="0" smtClean="0"/>
              <a:t>등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9139393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컨트롤러 구현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StudentController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arenR" startAt="7"/>
            </a:pPr>
            <a:r>
              <a:rPr lang="en-US" altLang="ko-KR" dirty="0"/>
              <a:t>[ch09] </a:t>
            </a:r>
            <a:r>
              <a:rPr lang="ko-KR" altLang="en-US" dirty="0"/>
              <a:t>패키지에서 </a:t>
            </a:r>
            <a:r>
              <a:rPr lang="en-US" altLang="ko-KR" dirty="0" err="1"/>
              <a:t>StudentController</a:t>
            </a:r>
            <a:r>
              <a:rPr lang="en-US" altLang="ko-KR" dirty="0"/>
              <a:t> </a:t>
            </a:r>
            <a:r>
              <a:rPr lang="ko-KR" altLang="en-US" dirty="0" err="1"/>
              <a:t>서블릿을</a:t>
            </a:r>
            <a:r>
              <a:rPr lang="ko-KR" altLang="en-US" dirty="0"/>
              <a:t> </a:t>
            </a:r>
            <a:r>
              <a:rPr lang="ko-KR" altLang="en-US" dirty="0" smtClean="0"/>
              <a:t>생성하기</a:t>
            </a:r>
            <a:r>
              <a:rPr lang="en-US" altLang="ko-KR" dirty="0" smtClean="0"/>
              <a:t>. </a:t>
            </a:r>
            <a:r>
              <a:rPr lang="ko-KR" altLang="en-US" dirty="0"/>
              <a:t>이때 </a:t>
            </a:r>
            <a:r>
              <a:rPr lang="en-US" altLang="ko-KR" dirty="0"/>
              <a:t>URL</a:t>
            </a:r>
            <a:r>
              <a:rPr lang="ko-KR" altLang="en-US" dirty="0"/>
              <a:t>은 </a:t>
            </a:r>
            <a:r>
              <a:rPr lang="en-US" altLang="ko-KR" dirty="0" err="1"/>
              <a:t>studentControl</a:t>
            </a:r>
            <a:r>
              <a:rPr lang="ko-KR" altLang="en-US" dirty="0"/>
              <a:t>로 </a:t>
            </a:r>
            <a:r>
              <a:rPr lang="ko-KR" altLang="en-US" dirty="0" smtClean="0"/>
              <a:t>지정함</a:t>
            </a:r>
            <a:endParaRPr lang="en-US" altLang="ko-KR" dirty="0"/>
          </a:p>
          <a:p>
            <a:pPr lvl="1">
              <a:buFont typeface="Arial" pitchFamily="34" charset="0"/>
              <a:buChar char="•"/>
            </a:pPr>
            <a:r>
              <a:rPr lang="ko-KR" altLang="en-US" dirty="0"/>
              <a:t>컨트롤러 </a:t>
            </a:r>
            <a:r>
              <a:rPr lang="ko-KR" altLang="en-US" dirty="0" err="1"/>
              <a:t>서블릿의</a:t>
            </a:r>
            <a:r>
              <a:rPr lang="ko-KR" altLang="en-US" dirty="0"/>
              <a:t> 구조는 </a:t>
            </a:r>
            <a:r>
              <a:rPr lang="en-US" altLang="ko-KR" dirty="0"/>
              <a:t>[</a:t>
            </a:r>
            <a:r>
              <a:rPr lang="ko-KR" altLang="en-US" dirty="0"/>
              <a:t>실습 </a:t>
            </a:r>
            <a:r>
              <a:rPr lang="en-US" altLang="ko-KR" dirty="0"/>
              <a:t>8-2]</a:t>
            </a:r>
            <a:r>
              <a:rPr lang="ko-KR" altLang="en-US" dirty="0"/>
              <a:t>에서 만든 것을 </a:t>
            </a:r>
            <a:r>
              <a:rPr lang="ko-KR" altLang="en-US" dirty="0" smtClean="0"/>
              <a:t>재활용함</a:t>
            </a:r>
            <a:r>
              <a:rPr lang="en-US" altLang="ko-KR" dirty="0" smtClean="0"/>
              <a:t> </a:t>
            </a:r>
          </a:p>
          <a:p>
            <a:pPr lvl="1">
              <a:buFont typeface="Arial" pitchFamily="34" charset="0"/>
              <a:buChar char="•"/>
            </a:pPr>
            <a:r>
              <a:rPr lang="ko-KR" altLang="en-US" dirty="0" smtClean="0"/>
              <a:t>다음과 </a:t>
            </a:r>
            <a:r>
              <a:rPr lang="ko-KR" altLang="en-US" dirty="0"/>
              <a:t>같이 기본 구조를 만든 다음 </a:t>
            </a:r>
            <a:r>
              <a:rPr lang="en-US" altLang="ko-KR" dirty="0"/>
              <a:t>action </a:t>
            </a:r>
            <a:r>
              <a:rPr lang="ko-KR" altLang="en-US" dirty="0"/>
              <a:t>요청에 따라 필요한 </a:t>
            </a:r>
            <a:r>
              <a:rPr lang="ko-KR" altLang="en-US" dirty="0" err="1"/>
              <a:t>메서드를</a:t>
            </a:r>
            <a:r>
              <a:rPr lang="ko-KR" altLang="en-US" dirty="0"/>
              <a:t> </a:t>
            </a:r>
            <a:r>
              <a:rPr lang="ko-KR" altLang="en-US" dirty="0" smtClean="0"/>
              <a:t>추가함</a:t>
            </a:r>
            <a:r>
              <a:rPr lang="en-US" altLang="ko-KR" dirty="0" smtClean="0"/>
              <a:t> </a:t>
            </a:r>
          </a:p>
          <a:p>
            <a:pPr lvl="2">
              <a:buFont typeface="Arial" pitchFamily="34" charset="0"/>
              <a:buChar char="•"/>
            </a:pPr>
            <a:r>
              <a:rPr lang="ko-KR" altLang="en-US" dirty="0" smtClean="0"/>
              <a:t>여기서는 </a:t>
            </a:r>
            <a:r>
              <a:rPr lang="en-US" altLang="ko-KR" dirty="0"/>
              <a:t>list, insert</a:t>
            </a:r>
            <a:r>
              <a:rPr lang="ko-KR" altLang="en-US" dirty="0"/>
              <a:t>의 </a:t>
            </a:r>
            <a:r>
              <a:rPr lang="en-US" altLang="ko-KR" dirty="0"/>
              <a:t>2</a:t>
            </a:r>
            <a:r>
              <a:rPr lang="ko-KR" altLang="en-US" dirty="0"/>
              <a:t>개의 </a:t>
            </a:r>
            <a:r>
              <a:rPr lang="en-US" altLang="ko-KR" dirty="0"/>
              <a:t>action </a:t>
            </a:r>
            <a:r>
              <a:rPr lang="ko-KR" altLang="en-US" dirty="0"/>
              <a:t>요청을 </a:t>
            </a:r>
            <a:r>
              <a:rPr lang="ko-KR" altLang="en-US" dirty="0" smtClean="0"/>
              <a:t>구현함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36765" y="218236"/>
            <a:ext cx="914400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92500" lnSpcReduction="20000"/>
          </a:bodyPr>
          <a:lstStyle/>
          <a:p>
            <a:r>
              <a:rPr lang="ko-KR" altLang="en-US" sz="1600" b="1" dirty="0" smtClean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실습 </a:t>
            </a:r>
            <a:r>
              <a:rPr lang="en-US" altLang="ko-KR" sz="1600" b="1" dirty="0" smtClean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9-2</a:t>
            </a:r>
            <a:endParaRPr lang="ko-KR" altLang="en-US" sz="1600" b="1" dirty="0" smtClean="0">
              <a:solidFill>
                <a:schemeClr val="accent6">
                  <a:lumMod val="50000"/>
                </a:schemeClr>
              </a:solidFill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1502491" y="2720952"/>
            <a:ext cx="6139018" cy="2077882"/>
            <a:chOff x="235748" y="764704"/>
            <a:chExt cx="6139018" cy="2077882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1520" y="764704"/>
              <a:ext cx="6123246" cy="15258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5748" y="2290587"/>
              <a:ext cx="6139018" cy="551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84963927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컨트롤러 구현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StudentController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36765" y="218236"/>
            <a:ext cx="914400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92500" lnSpcReduction="20000"/>
          </a:bodyPr>
          <a:lstStyle/>
          <a:p>
            <a:r>
              <a:rPr lang="ko-KR" altLang="en-US" sz="1600" b="1" dirty="0" smtClean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실습 </a:t>
            </a:r>
            <a:r>
              <a:rPr lang="en-US" altLang="ko-KR" sz="1600" b="1" dirty="0" smtClean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9-2</a:t>
            </a:r>
            <a:endParaRPr lang="ko-KR" altLang="en-US" sz="1600" b="1" dirty="0" smtClean="0">
              <a:solidFill>
                <a:schemeClr val="accent6">
                  <a:lumMod val="50000"/>
                </a:schemeClr>
              </a:solidFill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377" y="980728"/>
            <a:ext cx="6123246" cy="53189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1014422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컨트롤러 구현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StudentController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arenR" startAt="8"/>
            </a:pPr>
            <a:r>
              <a:rPr lang="ko-KR" altLang="en-US" dirty="0"/>
              <a:t>먼저 전체 데이터 목록 요청을 위한 </a:t>
            </a:r>
            <a:r>
              <a:rPr lang="en-US" altLang="ko-KR" dirty="0"/>
              <a:t>list </a:t>
            </a:r>
            <a:r>
              <a:rPr lang="ko-KR" altLang="en-US" dirty="0" err="1"/>
              <a:t>메서드를</a:t>
            </a:r>
            <a:r>
              <a:rPr lang="ko-KR" altLang="en-US" dirty="0"/>
              <a:t> </a:t>
            </a:r>
            <a:r>
              <a:rPr lang="ko-KR" altLang="en-US" dirty="0" smtClean="0"/>
              <a:t>살펴봄</a:t>
            </a:r>
            <a:r>
              <a:rPr lang="en-US" altLang="ko-KR" dirty="0" smtClean="0"/>
              <a:t> </a:t>
            </a:r>
          </a:p>
          <a:p>
            <a:pPr lvl="1">
              <a:buFont typeface="Arial" pitchFamily="34" charset="0"/>
              <a:buChar char="•"/>
            </a:pPr>
            <a:r>
              <a:rPr lang="en-US" altLang="ko-KR" dirty="0" err="1" smtClean="0"/>
              <a:t>dao.getAll</a:t>
            </a:r>
            <a:r>
              <a:rPr lang="en-US" altLang="ko-KR" dirty="0"/>
              <a:t>( ) </a:t>
            </a:r>
            <a:r>
              <a:rPr lang="ko-KR" altLang="en-US" dirty="0" err="1"/>
              <a:t>메서드를</a:t>
            </a:r>
            <a:r>
              <a:rPr lang="ko-KR" altLang="en-US" dirty="0"/>
              <a:t> 호출한 결과를 </a:t>
            </a:r>
            <a:r>
              <a:rPr lang="en-US" altLang="ko-KR" dirty="0"/>
              <a:t>request scope object</a:t>
            </a:r>
            <a:r>
              <a:rPr lang="ko-KR" altLang="en-US" dirty="0"/>
              <a:t>의 속성에 ‘</a:t>
            </a:r>
            <a:r>
              <a:rPr lang="en-US" altLang="ko-KR" dirty="0"/>
              <a:t>students’</a:t>
            </a:r>
            <a:r>
              <a:rPr lang="ko-KR" altLang="en-US" dirty="0"/>
              <a:t>라는 이름으로 저장하고 </a:t>
            </a:r>
            <a:r>
              <a:rPr lang="ko-KR" altLang="en-US" dirty="0" err="1"/>
              <a:t>뷰의</a:t>
            </a:r>
            <a:r>
              <a:rPr lang="ko-KR" altLang="en-US" dirty="0"/>
              <a:t> 이름을 </a:t>
            </a:r>
            <a:r>
              <a:rPr lang="ko-KR" altLang="en-US" dirty="0" err="1" smtClean="0"/>
              <a:t>리턴함</a:t>
            </a:r>
            <a:endParaRPr lang="en-US" altLang="ko-KR" dirty="0" smtClean="0"/>
          </a:p>
          <a:p>
            <a:pPr lvl="1">
              <a:buFont typeface="Arial" pitchFamily="34" charset="0"/>
              <a:buChar char="•"/>
            </a:pPr>
            <a:r>
              <a:rPr lang="ko-KR" altLang="en-US" dirty="0" smtClean="0"/>
              <a:t>여기서는 </a:t>
            </a:r>
            <a:r>
              <a:rPr lang="ko-KR" altLang="en-US" dirty="0"/>
              <a:t>하나의 </a:t>
            </a:r>
            <a:r>
              <a:rPr lang="ko-KR" altLang="en-US" dirty="0" err="1"/>
              <a:t>뷰</a:t>
            </a:r>
            <a:r>
              <a:rPr lang="en-US" altLang="ko-KR" dirty="0"/>
              <a:t>(</a:t>
            </a:r>
            <a:r>
              <a:rPr lang="en-US" altLang="ko-KR" dirty="0" err="1"/>
              <a:t>studentInfo.jsp</a:t>
            </a:r>
            <a:r>
              <a:rPr lang="en-US" altLang="ko-KR" dirty="0"/>
              <a:t>)</a:t>
            </a:r>
            <a:r>
              <a:rPr lang="ko-KR" altLang="en-US" dirty="0"/>
              <a:t>에서 목록 보기와 데이터 추가를 모두 </a:t>
            </a:r>
            <a:r>
              <a:rPr lang="ko-KR" altLang="en-US" dirty="0" smtClean="0"/>
              <a:t>구현함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36765" y="218236"/>
            <a:ext cx="914400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92500" lnSpcReduction="20000"/>
          </a:bodyPr>
          <a:lstStyle/>
          <a:p>
            <a:r>
              <a:rPr lang="ko-KR" altLang="en-US" sz="1600" b="1" dirty="0" smtClean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실습 </a:t>
            </a:r>
            <a:r>
              <a:rPr lang="en-US" altLang="ko-KR" sz="1600" b="1" dirty="0" smtClean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9-2</a:t>
            </a:r>
            <a:endParaRPr lang="ko-KR" altLang="en-US" sz="1600" b="1" dirty="0" smtClean="0">
              <a:solidFill>
                <a:schemeClr val="accent6">
                  <a:lumMod val="50000"/>
                </a:schemeClr>
              </a:solidFill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4215" y="2475364"/>
            <a:ext cx="6735571" cy="12360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9178378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컨트롤러 구현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StudentController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arenR" startAt="9"/>
            </a:pPr>
            <a:r>
              <a:rPr lang="ko-KR" altLang="en-US" dirty="0"/>
              <a:t>새로운 학생을 추가하는 </a:t>
            </a:r>
            <a:r>
              <a:rPr lang="en-US" altLang="ko-KR" dirty="0"/>
              <a:t>insert </a:t>
            </a:r>
            <a:r>
              <a:rPr lang="ko-KR" altLang="en-US" dirty="0" err="1" smtClean="0"/>
              <a:t>메서드</a:t>
            </a:r>
            <a:r>
              <a:rPr lang="ko-KR" altLang="en-US" dirty="0" smtClean="0"/>
              <a:t> 생성하기</a:t>
            </a:r>
            <a:endParaRPr lang="en-US" altLang="ko-KR" dirty="0" smtClean="0"/>
          </a:p>
          <a:p>
            <a:pPr lvl="1">
              <a:buFont typeface="Arial" pitchFamily="34" charset="0"/>
              <a:buChar char="•"/>
            </a:pPr>
            <a:r>
              <a:rPr lang="en-US" altLang="ko-KR" dirty="0" err="1" smtClean="0"/>
              <a:t>request.getParameter</a:t>
            </a:r>
            <a:r>
              <a:rPr lang="en-US" altLang="ko-KR" dirty="0"/>
              <a:t>( )</a:t>
            </a:r>
            <a:r>
              <a:rPr lang="ko-KR" altLang="en-US" dirty="0"/>
              <a:t>를 이용해 모든 </a:t>
            </a:r>
            <a:r>
              <a:rPr lang="ko-KR" altLang="en-US" dirty="0" err="1"/>
              <a:t>입력값을</a:t>
            </a:r>
            <a:r>
              <a:rPr lang="ko-KR" altLang="en-US" dirty="0"/>
              <a:t> 읽어와 </a:t>
            </a:r>
            <a:r>
              <a:rPr lang="en-US" altLang="ko-KR" dirty="0"/>
              <a:t>Student </a:t>
            </a:r>
            <a:r>
              <a:rPr lang="ko-KR" altLang="en-US" dirty="0"/>
              <a:t>객체로 </a:t>
            </a:r>
            <a:r>
              <a:rPr lang="ko-KR" altLang="en-US" dirty="0" err="1"/>
              <a:t>매핑한</a:t>
            </a:r>
            <a:r>
              <a:rPr lang="ko-KR" altLang="en-US" dirty="0"/>
              <a:t> 다음 </a:t>
            </a:r>
            <a:r>
              <a:rPr lang="en-US" altLang="ko-KR" dirty="0" err="1"/>
              <a:t>dao.insert</a:t>
            </a:r>
            <a:r>
              <a:rPr lang="en-US" altLang="ko-KR" dirty="0"/>
              <a:t>( ) </a:t>
            </a:r>
            <a:r>
              <a:rPr lang="ko-KR" altLang="en-US" dirty="0" err="1"/>
              <a:t>메서드를</a:t>
            </a:r>
            <a:r>
              <a:rPr lang="ko-KR" altLang="en-US" dirty="0"/>
              <a:t> 호출하고</a:t>
            </a:r>
            <a:r>
              <a:rPr lang="en-US" altLang="ko-KR" dirty="0"/>
              <a:t>, </a:t>
            </a:r>
            <a:r>
              <a:rPr lang="ko-KR" altLang="en-US" dirty="0" err="1"/>
              <a:t>뷰</a:t>
            </a:r>
            <a:r>
              <a:rPr lang="ko-KR" altLang="en-US" dirty="0"/>
              <a:t> 페이지로 되돌아가야 </a:t>
            </a:r>
            <a:r>
              <a:rPr lang="ko-KR" altLang="en-US" dirty="0" smtClean="0"/>
              <a:t>함</a:t>
            </a:r>
            <a:endParaRPr lang="en-US" altLang="ko-KR" dirty="0"/>
          </a:p>
          <a:p>
            <a:pPr lvl="1">
              <a:buFont typeface="Arial" pitchFamily="34" charset="0"/>
              <a:buChar char="•"/>
            </a:pPr>
            <a:r>
              <a:rPr lang="ko-KR" altLang="en-US" dirty="0"/>
              <a:t>이때 </a:t>
            </a:r>
            <a:r>
              <a:rPr lang="ko-KR" altLang="en-US" dirty="0" err="1"/>
              <a:t>입력값을</a:t>
            </a:r>
            <a:r>
              <a:rPr lang="ko-KR" altLang="en-US" dirty="0"/>
              <a:t> 일일이 </a:t>
            </a:r>
            <a:r>
              <a:rPr lang="ko-KR" altLang="en-US" dirty="0" err="1"/>
              <a:t>매핑하기보다는</a:t>
            </a:r>
            <a:r>
              <a:rPr lang="ko-KR" altLang="en-US" dirty="0"/>
              <a:t> </a:t>
            </a:r>
            <a:r>
              <a:rPr lang="en-US" altLang="ko-KR" dirty="0"/>
              <a:t>Apache Commons Bean </a:t>
            </a:r>
            <a:r>
              <a:rPr lang="en-US" altLang="ko-KR" dirty="0" err="1"/>
              <a:t>Utils</a:t>
            </a:r>
            <a:r>
              <a:rPr lang="ko-KR" altLang="en-US" dirty="0"/>
              <a:t>를 이용하는 </a:t>
            </a:r>
            <a:r>
              <a:rPr lang="ko-KR" altLang="en-US" dirty="0" err="1" smtClean="0"/>
              <a:t>것음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 lvl="2">
              <a:buFont typeface="Arial" pitchFamily="34" charset="0"/>
              <a:buChar char="•"/>
            </a:pPr>
            <a:r>
              <a:rPr lang="ko-KR" altLang="en-US" dirty="0" smtClean="0"/>
              <a:t>따라서 </a:t>
            </a:r>
            <a:r>
              <a:rPr lang="ko-KR" altLang="en-US" dirty="0" smtClean="0"/>
              <a:t>먼저 </a:t>
            </a:r>
            <a:r>
              <a:rPr lang="en-US" altLang="ko-KR" dirty="0"/>
              <a:t>pom.xml</a:t>
            </a:r>
            <a:r>
              <a:rPr lang="ko-KR" altLang="en-US" dirty="0"/>
              <a:t>에 다음과 같이 </a:t>
            </a:r>
            <a:r>
              <a:rPr lang="en-US" altLang="ko-KR" dirty="0" err="1"/>
              <a:t>BeanUtils</a:t>
            </a:r>
            <a:r>
              <a:rPr lang="en-US" altLang="ko-KR" dirty="0"/>
              <a:t> </a:t>
            </a:r>
            <a:r>
              <a:rPr lang="ko-KR" altLang="en-US" dirty="0"/>
              <a:t>라이브러리 의존성을 </a:t>
            </a:r>
            <a:r>
              <a:rPr lang="ko-KR" altLang="en-US" dirty="0" smtClean="0"/>
              <a:t>추가해야 함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36765" y="218236"/>
            <a:ext cx="914400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92500" lnSpcReduction="20000"/>
          </a:bodyPr>
          <a:lstStyle/>
          <a:p>
            <a:r>
              <a:rPr lang="ko-KR" altLang="en-US" sz="1600" b="1" dirty="0" smtClean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실습 </a:t>
            </a:r>
            <a:r>
              <a:rPr lang="en-US" altLang="ko-KR" sz="1600" b="1" dirty="0" smtClean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9-2</a:t>
            </a:r>
            <a:endParaRPr lang="ko-KR" altLang="en-US" sz="1600" b="1" dirty="0" smtClean="0">
              <a:solidFill>
                <a:schemeClr val="accent6">
                  <a:lumMod val="50000"/>
                </a:schemeClr>
              </a:solidFill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4215" y="2593430"/>
            <a:ext cx="6735571" cy="16611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4818108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컨트롤러 구현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StudentController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arenR" startAt="10"/>
            </a:pPr>
            <a:r>
              <a:rPr lang="en-US" altLang="ko-KR" dirty="0" smtClean="0"/>
              <a:t>insert </a:t>
            </a:r>
            <a:r>
              <a:rPr lang="ko-KR" altLang="en-US" dirty="0" err="1"/>
              <a:t>메서드</a:t>
            </a:r>
            <a:r>
              <a:rPr lang="ko-KR" altLang="en-US" dirty="0"/>
              <a:t> </a:t>
            </a:r>
            <a:r>
              <a:rPr lang="ko-KR" altLang="en-US" dirty="0" smtClean="0"/>
              <a:t>내부 구현하기</a:t>
            </a:r>
            <a:r>
              <a:rPr lang="en-US" altLang="ko-KR" dirty="0" smtClean="0"/>
              <a:t> </a:t>
            </a:r>
          </a:p>
          <a:p>
            <a:pPr lvl="1">
              <a:buFont typeface="Arial" pitchFamily="34" charset="0"/>
              <a:buChar char="•"/>
            </a:pPr>
            <a:r>
              <a:rPr lang="en-US" altLang="ko-KR" dirty="0" smtClean="0"/>
              <a:t>Student </a:t>
            </a:r>
            <a:r>
              <a:rPr lang="ko-KR" altLang="en-US" dirty="0"/>
              <a:t>객체를 생성한 다음 </a:t>
            </a:r>
            <a:r>
              <a:rPr lang="en-US" altLang="ko-KR" dirty="0" err="1"/>
              <a:t>BeanUtils.populate</a:t>
            </a:r>
            <a:r>
              <a:rPr lang="en-US" altLang="ko-KR" dirty="0"/>
              <a:t>( ) </a:t>
            </a:r>
            <a:r>
              <a:rPr lang="ko-KR" altLang="en-US" dirty="0" err="1"/>
              <a:t>메서드로</a:t>
            </a:r>
            <a:r>
              <a:rPr lang="ko-KR" altLang="en-US" dirty="0"/>
              <a:t> </a:t>
            </a:r>
            <a:r>
              <a:rPr lang="ko-KR" altLang="en-US" dirty="0" err="1"/>
              <a:t>파라미터로</a:t>
            </a:r>
            <a:r>
              <a:rPr lang="ko-KR" altLang="en-US" dirty="0"/>
              <a:t> 전달된 </a:t>
            </a:r>
            <a:r>
              <a:rPr lang="en-US" altLang="ko-KR" dirty="0"/>
              <a:t>name </a:t>
            </a:r>
            <a:r>
              <a:rPr lang="ko-KR" altLang="en-US" dirty="0"/>
              <a:t>속성과 일치하는 </a:t>
            </a:r>
            <a:r>
              <a:rPr lang="en-US" altLang="ko-KR" dirty="0"/>
              <a:t>Student </a:t>
            </a:r>
            <a:r>
              <a:rPr lang="ko-KR" altLang="en-US" dirty="0"/>
              <a:t>클래스의 멤버 변수를 찾아 값이 전달되도록 </a:t>
            </a:r>
            <a:r>
              <a:rPr lang="ko-KR" altLang="en-US" dirty="0" smtClean="0"/>
              <a:t>함</a:t>
            </a:r>
            <a:r>
              <a:rPr lang="en-US" altLang="ko-KR" dirty="0" smtClean="0"/>
              <a:t> </a:t>
            </a:r>
          </a:p>
          <a:p>
            <a:pPr lvl="1">
              <a:buFont typeface="Arial" pitchFamily="34" charset="0"/>
              <a:buChar char="•"/>
            </a:pPr>
            <a:r>
              <a:rPr lang="ko-KR" altLang="en-US" dirty="0" smtClean="0"/>
              <a:t>그 </a:t>
            </a:r>
            <a:r>
              <a:rPr lang="ko-KR" altLang="en-US" dirty="0"/>
              <a:t>후 </a:t>
            </a:r>
            <a:r>
              <a:rPr lang="en-US" altLang="ko-KR" dirty="0" err="1"/>
              <a:t>dao.insert</a:t>
            </a:r>
            <a:r>
              <a:rPr lang="en-US" altLang="ko-KR" dirty="0"/>
              <a:t>( ) </a:t>
            </a:r>
            <a:r>
              <a:rPr lang="ko-KR" altLang="en-US" dirty="0" err="1"/>
              <a:t>메서드로</a:t>
            </a:r>
            <a:r>
              <a:rPr lang="ko-KR" altLang="en-US" dirty="0"/>
              <a:t> 새로운 데이터를 저장한 다음 다시 새로운 목록으로 화면을 표시하기 위해 </a:t>
            </a:r>
            <a:r>
              <a:rPr lang="en-US" altLang="ko-KR" dirty="0"/>
              <a:t>list( ) </a:t>
            </a:r>
            <a:r>
              <a:rPr lang="ko-KR" altLang="en-US" dirty="0" err="1"/>
              <a:t>메서드를</a:t>
            </a:r>
            <a:r>
              <a:rPr lang="ko-KR" altLang="en-US" dirty="0"/>
              <a:t> 호출한 결과를 </a:t>
            </a:r>
            <a:r>
              <a:rPr lang="ko-KR" altLang="en-US" dirty="0" err="1" smtClean="0"/>
              <a:t>리턴함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36765" y="218236"/>
            <a:ext cx="914400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92500" lnSpcReduction="20000"/>
          </a:bodyPr>
          <a:lstStyle/>
          <a:p>
            <a:r>
              <a:rPr lang="ko-KR" altLang="en-US" sz="1600" b="1" dirty="0" smtClean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실습 </a:t>
            </a:r>
            <a:r>
              <a:rPr lang="en-US" altLang="ko-KR" sz="1600" b="1" dirty="0" smtClean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9-2</a:t>
            </a:r>
            <a:endParaRPr lang="ko-KR" altLang="en-US" sz="1600" b="1" dirty="0" smtClean="0">
              <a:solidFill>
                <a:schemeClr val="accent6">
                  <a:lumMod val="50000"/>
                </a:schemeClr>
              </a:solidFill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8552" y="2564904"/>
            <a:ext cx="6726896" cy="26239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4438220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컨트롤러 구현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StudentController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arenR" startAt="11"/>
            </a:pPr>
            <a:r>
              <a:rPr lang="en-US" altLang="ko-KR" dirty="0" err="1"/>
              <a:t>StudentController</a:t>
            </a:r>
            <a:r>
              <a:rPr lang="ko-KR" altLang="en-US" dirty="0"/>
              <a:t>의 전체 </a:t>
            </a:r>
            <a:r>
              <a:rPr lang="ko-KR" altLang="en-US" dirty="0" smtClean="0"/>
              <a:t>코드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36765" y="218236"/>
            <a:ext cx="914400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92500" lnSpcReduction="20000"/>
          </a:bodyPr>
          <a:lstStyle/>
          <a:p>
            <a:r>
              <a:rPr lang="ko-KR" altLang="en-US" sz="1600" b="1" dirty="0" smtClean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실습 </a:t>
            </a:r>
            <a:r>
              <a:rPr lang="en-US" altLang="ko-KR" sz="1600" b="1" dirty="0" smtClean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9-2</a:t>
            </a:r>
            <a:endParaRPr lang="ko-KR" altLang="en-US" sz="1600" b="1" dirty="0" smtClean="0">
              <a:solidFill>
                <a:schemeClr val="accent6">
                  <a:lumMod val="50000"/>
                </a:schemeClr>
              </a:solidFill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119"/>
          <a:stretch/>
        </p:blipFill>
        <p:spPr bwMode="auto">
          <a:xfrm>
            <a:off x="1783330" y="1412570"/>
            <a:ext cx="5577341" cy="4316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007717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컨트롤러 구현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StudentController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36765" y="218236"/>
            <a:ext cx="914400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92500" lnSpcReduction="20000"/>
          </a:bodyPr>
          <a:lstStyle/>
          <a:p>
            <a:r>
              <a:rPr lang="ko-KR" altLang="en-US" sz="1600" b="1" dirty="0" smtClean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실습 </a:t>
            </a:r>
            <a:r>
              <a:rPr lang="en-US" altLang="ko-KR" sz="1600" b="1" dirty="0" smtClean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9-2</a:t>
            </a:r>
            <a:endParaRPr lang="ko-KR" altLang="en-US" sz="1600" b="1" dirty="0" smtClean="0">
              <a:solidFill>
                <a:schemeClr val="accent6">
                  <a:lumMod val="50000"/>
                </a:schemeClr>
              </a:solidFill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1779621" y="758386"/>
            <a:ext cx="5584759" cy="5769426"/>
            <a:chOff x="1485213" y="758386"/>
            <a:chExt cx="5584759" cy="5769426"/>
          </a:xfrm>
        </p:grpSpPr>
        <p:pic>
          <p:nvPicPr>
            <p:cNvPr id="32770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85213" y="758386"/>
              <a:ext cx="5577341" cy="32797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2771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96216" y="4040232"/>
              <a:ext cx="5573756" cy="24875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4464866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뷰</a:t>
            </a:r>
            <a:r>
              <a:rPr lang="ko-KR" altLang="en-US" dirty="0" smtClean="0"/>
              <a:t> 구현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studentInfo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arenR" startAt="12"/>
            </a:pPr>
            <a:r>
              <a:rPr lang="ko-KR" altLang="en-US" dirty="0" err="1" smtClean="0"/>
              <a:t>뷰</a:t>
            </a:r>
            <a:r>
              <a:rPr lang="ko-KR" altLang="en-US" dirty="0" smtClean="0"/>
              <a:t> 구현하기</a:t>
            </a:r>
            <a:r>
              <a:rPr lang="en-US" altLang="ko-KR" dirty="0" smtClean="0"/>
              <a:t> </a:t>
            </a:r>
          </a:p>
          <a:p>
            <a:pPr lvl="1">
              <a:buFont typeface="Arial" pitchFamily="34" charset="0"/>
              <a:buChar char="•"/>
            </a:pPr>
            <a:r>
              <a:rPr lang="ko-KR" altLang="en-US" dirty="0" smtClean="0"/>
              <a:t>목록 </a:t>
            </a:r>
            <a:r>
              <a:rPr lang="ko-KR" altLang="en-US" dirty="0"/>
              <a:t>화면과 입력 화면을 따로 만들어도 되지만 </a:t>
            </a:r>
            <a:r>
              <a:rPr lang="ko-KR" altLang="en-US" dirty="0" smtClean="0"/>
              <a:t>간단한 </a:t>
            </a:r>
            <a:r>
              <a:rPr lang="en-US" altLang="ko-KR" dirty="0"/>
              <a:t>JDBC </a:t>
            </a:r>
            <a:r>
              <a:rPr lang="ko-KR" altLang="en-US" dirty="0"/>
              <a:t>구현을 알아보기 위해 하나의 화면을 </a:t>
            </a:r>
            <a:r>
              <a:rPr lang="ko-KR" altLang="en-US" dirty="0" smtClean="0"/>
              <a:t>사용함</a:t>
            </a:r>
            <a:r>
              <a:rPr lang="en-US" altLang="ko-KR" dirty="0" smtClean="0"/>
              <a:t> </a:t>
            </a:r>
          </a:p>
          <a:p>
            <a:pPr lvl="1">
              <a:buFont typeface="Arial" pitchFamily="34" charset="0"/>
              <a:buChar char="•"/>
            </a:pPr>
            <a:r>
              <a:rPr lang="en-US" altLang="ko-KR" dirty="0" smtClean="0"/>
              <a:t>[</a:t>
            </a:r>
            <a:r>
              <a:rPr lang="en-US" altLang="ko-KR" dirty="0" err="1"/>
              <a:t>webapp</a:t>
            </a:r>
            <a:r>
              <a:rPr lang="en-US" altLang="ko-KR" dirty="0"/>
              <a:t>]</a:t>
            </a:r>
            <a:r>
              <a:rPr lang="ko-KR" altLang="en-US" dirty="0"/>
              <a:t>에 </a:t>
            </a:r>
            <a:r>
              <a:rPr lang="en-US" altLang="ko-KR" dirty="0"/>
              <a:t>[ch09] </a:t>
            </a:r>
            <a:r>
              <a:rPr lang="ko-KR" altLang="en-US" dirty="0"/>
              <a:t>폴더를 만들고 </a:t>
            </a:r>
            <a:r>
              <a:rPr lang="en-US" altLang="ko-KR" dirty="0" err="1"/>
              <a:t>studentInfo.jsp</a:t>
            </a:r>
            <a:r>
              <a:rPr lang="ko-KR" altLang="en-US" dirty="0"/>
              <a:t>를 </a:t>
            </a:r>
            <a:r>
              <a:rPr lang="ko-KR" altLang="en-US" dirty="0" smtClean="0"/>
              <a:t>생성하기</a:t>
            </a:r>
            <a:endParaRPr lang="en-US" altLang="ko-KR" dirty="0"/>
          </a:p>
          <a:p>
            <a:pPr>
              <a:buAutoNum type="arabicParenR" startAt="12"/>
            </a:pPr>
            <a:r>
              <a:rPr lang="en-US" altLang="ko-KR" dirty="0" err="1" smtClean="0"/>
              <a:t>jstl</a:t>
            </a:r>
            <a:r>
              <a:rPr lang="ko-KR" altLang="en-US" dirty="0"/>
              <a:t>을 사용하기 때문에 </a:t>
            </a:r>
            <a:r>
              <a:rPr lang="en-US" altLang="ko-KR" dirty="0" err="1"/>
              <a:t>taglib</a:t>
            </a:r>
            <a:r>
              <a:rPr lang="ko-KR" altLang="en-US" dirty="0"/>
              <a:t>을 추가해주고 목록은 다음과 같이 </a:t>
            </a:r>
            <a:r>
              <a:rPr lang="en-US" altLang="ko-KR" dirty="0"/>
              <a:t>c:forEach</a:t>
            </a:r>
            <a:r>
              <a:rPr lang="ko-KR" altLang="en-US" dirty="0"/>
              <a:t>를 </a:t>
            </a:r>
            <a:r>
              <a:rPr lang="ko-KR" altLang="en-US" dirty="0" smtClean="0"/>
              <a:t>사용함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36765" y="218236"/>
            <a:ext cx="914400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92500" lnSpcReduction="20000"/>
          </a:bodyPr>
          <a:lstStyle/>
          <a:p>
            <a:r>
              <a:rPr lang="ko-KR" altLang="en-US" sz="1600" b="1" dirty="0" smtClean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실습 </a:t>
            </a:r>
            <a:r>
              <a:rPr lang="en-US" altLang="ko-KR" sz="1600" b="1" dirty="0" smtClean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9-2</a:t>
            </a:r>
            <a:endParaRPr lang="ko-KR" altLang="en-US" sz="1600" b="1" dirty="0" smtClean="0">
              <a:solidFill>
                <a:schemeClr val="accent6">
                  <a:lumMod val="50000"/>
                </a:schemeClr>
              </a:solidFill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6434" y="2636912"/>
            <a:ext cx="6131132" cy="22237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97063960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뷰</a:t>
            </a:r>
            <a:r>
              <a:rPr lang="ko-KR" altLang="en-US" dirty="0" smtClean="0"/>
              <a:t> 구현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studentInfo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arenR" startAt="14"/>
            </a:pPr>
            <a:r>
              <a:rPr lang="ko-KR" altLang="en-US" dirty="0" smtClean="0"/>
              <a:t>데이터 </a:t>
            </a:r>
            <a:r>
              <a:rPr lang="ko-KR" altLang="en-US" dirty="0"/>
              <a:t>입력 양식은 </a:t>
            </a:r>
            <a:r>
              <a:rPr lang="en-US" altLang="ko-KR" dirty="0"/>
              <a:t>HTML &lt;form&gt; </a:t>
            </a:r>
            <a:r>
              <a:rPr lang="ko-KR" altLang="en-US" dirty="0"/>
              <a:t>태그를 사용하고 </a:t>
            </a:r>
            <a:r>
              <a:rPr lang="en-US" altLang="ko-KR" dirty="0"/>
              <a:t>action</a:t>
            </a:r>
            <a:r>
              <a:rPr lang="ko-KR" altLang="en-US" dirty="0"/>
              <a:t>에는 컨트롤러 호출 </a:t>
            </a:r>
            <a:r>
              <a:rPr lang="en-US" altLang="ko-KR" dirty="0" err="1"/>
              <a:t>url</a:t>
            </a:r>
            <a:r>
              <a:rPr lang="ko-KR" altLang="en-US" dirty="0"/>
              <a:t>에 </a:t>
            </a:r>
            <a:r>
              <a:rPr lang="en-US" altLang="ko-KR" dirty="0"/>
              <a:t>action=insert</a:t>
            </a:r>
            <a:r>
              <a:rPr lang="ko-KR" altLang="en-US" dirty="0"/>
              <a:t>를 </a:t>
            </a:r>
            <a:r>
              <a:rPr lang="ko-KR" altLang="en-US" dirty="0" smtClean="0"/>
              <a:t>넣음</a:t>
            </a:r>
            <a:r>
              <a:rPr lang="en-US" altLang="ko-KR" dirty="0" smtClean="0"/>
              <a:t> </a:t>
            </a:r>
          </a:p>
          <a:p>
            <a:pPr lvl="1">
              <a:buFont typeface="Arial" pitchFamily="34" charset="0"/>
              <a:buChar char="•"/>
            </a:pPr>
            <a:r>
              <a:rPr lang="ko-KR" altLang="en-US" dirty="0" smtClean="0"/>
              <a:t>주의</a:t>
            </a:r>
            <a:r>
              <a:rPr lang="en-US" altLang="ko-KR" dirty="0" smtClean="0"/>
              <a:t>)</a:t>
            </a:r>
            <a:r>
              <a:rPr lang="ko-KR" altLang="en-US" dirty="0" smtClean="0"/>
              <a:t> </a:t>
            </a:r>
            <a:r>
              <a:rPr lang="en-US" altLang="ko-KR" dirty="0" smtClean="0"/>
              <a:t>&lt;</a:t>
            </a:r>
            <a:r>
              <a:rPr lang="en-US" altLang="ko-KR" dirty="0"/>
              <a:t>input&gt;</a:t>
            </a:r>
            <a:r>
              <a:rPr lang="ko-KR" altLang="en-US" dirty="0"/>
              <a:t>의 </a:t>
            </a:r>
            <a:r>
              <a:rPr lang="en-US" altLang="ko-KR" dirty="0"/>
              <a:t>name </a:t>
            </a:r>
            <a:r>
              <a:rPr lang="ko-KR" altLang="en-US" dirty="0"/>
              <a:t>속성값을 </a:t>
            </a:r>
            <a:r>
              <a:rPr lang="en-US" altLang="ko-KR" dirty="0"/>
              <a:t>Student </a:t>
            </a:r>
            <a:r>
              <a:rPr lang="ko-KR" altLang="en-US" dirty="0"/>
              <a:t>클래스의 멤버 변수 이름과 동일하게 작성해야 </a:t>
            </a:r>
            <a:r>
              <a:rPr lang="ko-KR" altLang="en-US" dirty="0" smtClean="0"/>
              <a:t>함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36765" y="218236"/>
            <a:ext cx="914400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92500" lnSpcReduction="20000"/>
          </a:bodyPr>
          <a:lstStyle/>
          <a:p>
            <a:r>
              <a:rPr lang="ko-KR" altLang="en-US" sz="1600" b="1" dirty="0" smtClean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실습 </a:t>
            </a:r>
            <a:r>
              <a:rPr lang="en-US" altLang="ko-KR" sz="1600" b="1" dirty="0" smtClean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9-2</a:t>
            </a:r>
            <a:endParaRPr lang="ko-KR" altLang="en-US" sz="1600" b="1" dirty="0" smtClean="0">
              <a:solidFill>
                <a:schemeClr val="accent6">
                  <a:lumMod val="50000"/>
                </a:schemeClr>
              </a:solidFill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6292" y="1916832"/>
            <a:ext cx="6111417" cy="26022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82561947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뷰</a:t>
            </a:r>
            <a:r>
              <a:rPr lang="ko-KR" altLang="en-US" dirty="0" smtClean="0"/>
              <a:t> 구현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studentInfo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arenR" startAt="15"/>
            </a:pPr>
            <a:r>
              <a:rPr lang="en-US" altLang="ko-KR" dirty="0" err="1"/>
              <a:t>studentInfo.jsp</a:t>
            </a:r>
            <a:r>
              <a:rPr lang="ko-KR" altLang="en-US" dirty="0"/>
              <a:t>의 전체 </a:t>
            </a:r>
            <a:r>
              <a:rPr lang="ko-KR" altLang="en-US" dirty="0" smtClean="0"/>
              <a:t>코드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36765" y="218236"/>
            <a:ext cx="914400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92500" lnSpcReduction="20000"/>
          </a:bodyPr>
          <a:lstStyle/>
          <a:p>
            <a:r>
              <a:rPr lang="ko-KR" altLang="en-US" sz="1600" b="1" dirty="0" smtClean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실습 </a:t>
            </a:r>
            <a:r>
              <a:rPr lang="en-US" altLang="ko-KR" sz="1600" b="1" dirty="0" smtClean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9-2</a:t>
            </a:r>
            <a:endParaRPr lang="ko-KR" altLang="en-US" sz="1600" b="1" dirty="0" smtClean="0">
              <a:solidFill>
                <a:schemeClr val="accent6">
                  <a:lumMod val="50000"/>
                </a:schemeClr>
              </a:solidFill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7953" y="1268760"/>
            <a:ext cx="5588095" cy="48640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653948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데이터베이스의 종류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관계형</a:t>
            </a:r>
            <a:r>
              <a:rPr lang="ko-KR" altLang="en-US" dirty="0"/>
              <a:t> </a:t>
            </a:r>
            <a:r>
              <a:rPr lang="ko-KR" altLang="en-US" dirty="0" smtClean="0"/>
              <a:t>데이터베이스</a:t>
            </a:r>
            <a:r>
              <a:rPr lang="en-US" altLang="ko-KR" dirty="0" smtClean="0"/>
              <a:t>(</a:t>
            </a:r>
            <a:r>
              <a:rPr lang="en-US" altLang="ko-KR" dirty="0"/>
              <a:t>Relational </a:t>
            </a:r>
            <a:r>
              <a:rPr lang="en-US" altLang="ko-KR" dirty="0" err="1"/>
              <a:t>DataBase</a:t>
            </a:r>
            <a:r>
              <a:rPr lang="en-US" altLang="ko-KR" dirty="0"/>
              <a:t> Management System, </a:t>
            </a:r>
            <a:r>
              <a:rPr lang="en-US" altLang="ko-KR" dirty="0" smtClean="0"/>
              <a:t>RDBMS)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9262" y="1710238"/>
            <a:ext cx="6245476" cy="2960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604243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뷰</a:t>
            </a:r>
            <a:r>
              <a:rPr lang="ko-KR" altLang="en-US" dirty="0" smtClean="0"/>
              <a:t> 구현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studentInfo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36765" y="218236"/>
            <a:ext cx="914400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92500" lnSpcReduction="20000"/>
          </a:bodyPr>
          <a:lstStyle/>
          <a:p>
            <a:r>
              <a:rPr lang="ko-KR" altLang="en-US" sz="1600" b="1" dirty="0" smtClean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실습 </a:t>
            </a:r>
            <a:r>
              <a:rPr lang="en-US" altLang="ko-KR" sz="1600" b="1" dirty="0" smtClean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9-2</a:t>
            </a:r>
            <a:endParaRPr lang="ko-KR" altLang="en-US" sz="1600" b="1" dirty="0" smtClean="0">
              <a:solidFill>
                <a:schemeClr val="accent6">
                  <a:lumMod val="50000"/>
                </a:schemeClr>
              </a:solidFill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5122" y="1196752"/>
            <a:ext cx="5573756" cy="30395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3760807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실행 및 결과 확인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arenR" startAt="16"/>
            </a:pPr>
            <a:r>
              <a:rPr lang="en-US" altLang="ko-KR" dirty="0" err="1"/>
              <a:t>StudentController</a:t>
            </a:r>
            <a:r>
              <a:rPr lang="en-US" altLang="ko-KR" dirty="0"/>
              <a:t> </a:t>
            </a:r>
            <a:r>
              <a:rPr lang="ko-KR" altLang="en-US" dirty="0" err="1"/>
              <a:t>서블릿을</a:t>
            </a:r>
            <a:r>
              <a:rPr lang="ko-KR" altLang="en-US" dirty="0"/>
              <a:t> 실행하면 자동으로 ‘</a:t>
            </a:r>
            <a:r>
              <a:rPr lang="en-US" altLang="ko-KR" dirty="0"/>
              <a:t>action=list’ </a:t>
            </a:r>
            <a:r>
              <a:rPr lang="ko-KR" altLang="en-US" dirty="0"/>
              <a:t>인자를 붙여 다시 호출하므로 학생정보 목록이 바로 </a:t>
            </a:r>
            <a:r>
              <a:rPr lang="ko-KR" altLang="en-US" dirty="0" smtClean="0"/>
              <a:t>나타남</a:t>
            </a:r>
            <a:r>
              <a:rPr lang="en-US" altLang="ko-KR" dirty="0" smtClean="0"/>
              <a:t> </a:t>
            </a:r>
          </a:p>
          <a:p>
            <a:pPr lvl="1">
              <a:buFont typeface="Arial" pitchFamily="34" charset="0"/>
              <a:buChar char="•"/>
            </a:pPr>
            <a:r>
              <a:rPr lang="en-US" altLang="ko-KR" dirty="0" smtClean="0"/>
              <a:t>[</a:t>
            </a:r>
            <a:r>
              <a:rPr lang="ko-KR" altLang="en-US" dirty="0"/>
              <a:t>실습 </a:t>
            </a:r>
            <a:r>
              <a:rPr lang="en-US" altLang="ko-KR" dirty="0"/>
              <a:t>9-1]</a:t>
            </a:r>
            <a:r>
              <a:rPr lang="ko-KR" altLang="en-US" dirty="0"/>
              <a:t>을 진행하며 </a:t>
            </a:r>
            <a:r>
              <a:rPr lang="en-US" altLang="ko-KR" dirty="0"/>
              <a:t>5</a:t>
            </a:r>
            <a:r>
              <a:rPr lang="ko-KR" altLang="en-US" dirty="0"/>
              <a:t>개의 데이터를 등록했기 때문에 </a:t>
            </a:r>
            <a:r>
              <a:rPr lang="en-US" altLang="ko-KR" dirty="0"/>
              <a:t>5</a:t>
            </a:r>
            <a:r>
              <a:rPr lang="ko-KR" altLang="en-US" dirty="0"/>
              <a:t>명의 학생정보가 </a:t>
            </a:r>
            <a:r>
              <a:rPr lang="ko-KR" altLang="en-US" dirty="0" smtClean="0"/>
              <a:t>나타남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36765" y="218236"/>
            <a:ext cx="914400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92500" lnSpcReduction="20000"/>
          </a:bodyPr>
          <a:lstStyle/>
          <a:p>
            <a:r>
              <a:rPr lang="ko-KR" altLang="en-US" sz="1600" b="1" dirty="0" smtClean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실습 </a:t>
            </a:r>
            <a:r>
              <a:rPr lang="en-US" altLang="ko-KR" sz="1600" b="1" dirty="0" smtClean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9-2</a:t>
            </a:r>
            <a:endParaRPr lang="ko-KR" altLang="en-US" sz="1600" b="1" dirty="0" smtClean="0">
              <a:solidFill>
                <a:schemeClr val="accent6">
                  <a:lumMod val="50000"/>
                </a:schemeClr>
              </a:solidFill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2948" y="1820463"/>
            <a:ext cx="4658104" cy="2976689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97063960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실행 및 결과 확인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arenR" startAt="17"/>
            </a:pPr>
            <a:r>
              <a:rPr lang="ko-KR" altLang="en-US" dirty="0"/>
              <a:t>새로운 데이터를 등록하면 추가된 결과를 확인할 수 </a:t>
            </a:r>
            <a:r>
              <a:rPr lang="ko-KR" altLang="en-US" dirty="0" smtClean="0"/>
              <a:t>있음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36765" y="218236"/>
            <a:ext cx="914400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92500" lnSpcReduction="20000"/>
          </a:bodyPr>
          <a:lstStyle/>
          <a:p>
            <a:r>
              <a:rPr lang="ko-KR" altLang="en-US" sz="1600" b="1" dirty="0" smtClean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실습 </a:t>
            </a:r>
            <a:r>
              <a:rPr lang="en-US" altLang="ko-KR" sz="1600" b="1" dirty="0" smtClean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9-2</a:t>
            </a:r>
            <a:endParaRPr lang="ko-KR" altLang="en-US" sz="1600" b="1" dirty="0" smtClean="0">
              <a:solidFill>
                <a:schemeClr val="accent6">
                  <a:lumMod val="50000"/>
                </a:schemeClr>
              </a:solidFill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pic>
        <p:nvPicPr>
          <p:cNvPr id="3891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3450" y="1556792"/>
            <a:ext cx="5057100" cy="328711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49462441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682155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데이터베이스의 종류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관계형</a:t>
            </a:r>
            <a:r>
              <a:rPr lang="ko-KR" altLang="en-US" dirty="0"/>
              <a:t> 데이터베이스의 </a:t>
            </a:r>
            <a:r>
              <a:rPr lang="ko-KR" altLang="en-US" dirty="0" smtClean="0"/>
              <a:t>장점</a:t>
            </a:r>
            <a:endParaRPr lang="en-US" altLang="ko-KR" dirty="0"/>
          </a:p>
          <a:p>
            <a:pPr lvl="1"/>
            <a:r>
              <a:rPr lang="ko-KR" altLang="en-US" dirty="0" smtClean="0"/>
              <a:t>다양한 </a:t>
            </a:r>
            <a:r>
              <a:rPr lang="ko-KR" altLang="en-US" dirty="0"/>
              <a:t>용도로의 사용이 가능하며 높은 성능을 </a:t>
            </a:r>
            <a:r>
              <a:rPr lang="ko-KR" altLang="en-US" dirty="0" smtClean="0"/>
              <a:t>보여줌</a:t>
            </a:r>
            <a:endParaRPr lang="en-US" altLang="ko-KR" dirty="0"/>
          </a:p>
          <a:p>
            <a:pPr lvl="1"/>
            <a:r>
              <a:rPr lang="ko-KR" altLang="en-US" dirty="0" smtClean="0"/>
              <a:t>데이터의 </a:t>
            </a:r>
            <a:r>
              <a:rPr lang="ko-KR" altLang="en-US" dirty="0"/>
              <a:t>일관성이 </a:t>
            </a:r>
            <a:r>
              <a:rPr lang="ko-KR" altLang="en-US" dirty="0" smtClean="0"/>
              <a:t>보장됨</a:t>
            </a:r>
            <a:endParaRPr lang="en-US" altLang="ko-KR" dirty="0"/>
          </a:p>
          <a:p>
            <a:pPr lvl="1"/>
            <a:r>
              <a:rPr lang="ko-KR" altLang="en-US" dirty="0" smtClean="0"/>
              <a:t>정규화를 </a:t>
            </a:r>
            <a:r>
              <a:rPr lang="ko-KR" altLang="en-US" dirty="0"/>
              <a:t>통해 갱신 비용을 최소화할 수 </a:t>
            </a:r>
            <a:r>
              <a:rPr lang="ko-KR" altLang="en-US" dirty="0" smtClean="0"/>
              <a:t>있음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구조화되어 </a:t>
            </a:r>
            <a:r>
              <a:rPr lang="ko-KR" altLang="en-US" dirty="0"/>
              <a:t>있고 동일한 구조를 가지는 데이터를 다룰 때 </a:t>
            </a:r>
            <a:r>
              <a:rPr lang="ko-KR" altLang="en-US" dirty="0" smtClean="0"/>
              <a:t>유리함</a:t>
            </a:r>
            <a:endParaRPr lang="en-US" altLang="ko-KR" dirty="0" smtClean="0"/>
          </a:p>
          <a:p>
            <a:pPr lvl="2"/>
            <a:endParaRPr lang="en-US" altLang="ko-KR" dirty="0" smtClean="0"/>
          </a:p>
          <a:p>
            <a:r>
              <a:rPr lang="ko-KR" altLang="en-US" dirty="0" err="1" smtClean="0"/>
              <a:t>관계형</a:t>
            </a:r>
            <a:r>
              <a:rPr lang="ko-KR" altLang="en-US" dirty="0" smtClean="0"/>
              <a:t> </a:t>
            </a:r>
            <a:r>
              <a:rPr lang="ko-KR" altLang="en-US" dirty="0"/>
              <a:t>데이터베이스의 </a:t>
            </a:r>
            <a:r>
              <a:rPr lang="ko-KR" altLang="en-US" dirty="0" smtClean="0"/>
              <a:t>단점</a:t>
            </a:r>
            <a:endParaRPr lang="en-US" altLang="ko-KR" dirty="0"/>
          </a:p>
          <a:p>
            <a:pPr lvl="1"/>
            <a:r>
              <a:rPr lang="ko-KR" altLang="en-US" dirty="0" smtClean="0"/>
              <a:t>데이터 </a:t>
            </a:r>
            <a:r>
              <a:rPr lang="ko-KR" altLang="en-US" dirty="0"/>
              <a:t>구조의 변경</a:t>
            </a:r>
            <a:r>
              <a:rPr lang="en-US" altLang="ko-KR" dirty="0"/>
              <a:t>(</a:t>
            </a:r>
            <a:r>
              <a:rPr lang="ko-KR" altLang="en-US" dirty="0"/>
              <a:t>칼럼의 수정이나 확장</a:t>
            </a:r>
            <a:r>
              <a:rPr lang="en-US" altLang="ko-KR" dirty="0"/>
              <a:t>)</a:t>
            </a:r>
            <a:r>
              <a:rPr lang="ko-KR" altLang="en-US" dirty="0"/>
              <a:t>이 </a:t>
            </a:r>
            <a:r>
              <a:rPr lang="ko-KR" altLang="en-US" dirty="0" smtClean="0"/>
              <a:t>어려움</a:t>
            </a:r>
            <a:endParaRPr lang="en-US" altLang="ko-KR" dirty="0"/>
          </a:p>
          <a:p>
            <a:pPr lvl="1"/>
            <a:r>
              <a:rPr lang="ko-KR" altLang="en-US" dirty="0" smtClean="0"/>
              <a:t>빠른 </a:t>
            </a:r>
            <a:r>
              <a:rPr lang="ko-KR" altLang="en-US" dirty="0"/>
              <a:t>속도를 요구하는 단순한 처리에 대응하기 </a:t>
            </a:r>
            <a:r>
              <a:rPr lang="ko-KR" altLang="en-US" dirty="0" smtClean="0"/>
              <a:t>어려움</a:t>
            </a:r>
            <a:endParaRPr lang="en-US" altLang="ko-KR" dirty="0"/>
          </a:p>
          <a:p>
            <a:pPr lvl="1"/>
            <a:r>
              <a:rPr lang="ko-KR" altLang="en-US" dirty="0" smtClean="0"/>
              <a:t>데이터 </a:t>
            </a:r>
            <a:r>
              <a:rPr lang="ko-KR" altLang="en-US" dirty="0"/>
              <a:t>관계는 유용하지만 그로 인한 처리 속도 저하가 발생할 수 </a:t>
            </a:r>
            <a:r>
              <a:rPr lang="ko-KR" altLang="en-US" dirty="0" smtClean="0"/>
              <a:t>있음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970977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데이터베이스의 종류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NoSQL</a:t>
            </a:r>
            <a:r>
              <a:rPr lang="en-US" altLang="ko-KR" dirty="0"/>
              <a:t> </a:t>
            </a:r>
            <a:r>
              <a:rPr lang="ko-KR" altLang="en-US" dirty="0"/>
              <a:t>데이터베이스</a:t>
            </a:r>
          </a:p>
          <a:p>
            <a:pPr lvl="1"/>
            <a:r>
              <a:rPr lang="ko-KR" altLang="en-US" dirty="0" smtClean="0"/>
              <a:t>말 </a:t>
            </a:r>
            <a:r>
              <a:rPr lang="ko-KR" altLang="en-US" dirty="0"/>
              <a:t>그대로 </a:t>
            </a:r>
            <a:r>
              <a:rPr lang="en-US" altLang="ko-KR" dirty="0"/>
              <a:t>SQL</a:t>
            </a:r>
            <a:r>
              <a:rPr lang="ko-KR" altLang="en-US" dirty="0"/>
              <a:t>을 ‘사용하지 않는다</a:t>
            </a:r>
            <a:r>
              <a:rPr lang="en-US" altLang="ko-KR" dirty="0"/>
              <a:t>(No)’</a:t>
            </a:r>
            <a:r>
              <a:rPr lang="ko-KR" altLang="en-US" dirty="0"/>
              <a:t>는 의미로</a:t>
            </a:r>
            <a:r>
              <a:rPr lang="en-US" altLang="ko-KR" dirty="0"/>
              <a:t>, ‘SQL</a:t>
            </a:r>
            <a:r>
              <a:rPr lang="ko-KR" altLang="en-US" dirty="0"/>
              <a:t>을 사용하는 전통적인 </a:t>
            </a:r>
            <a:r>
              <a:rPr lang="en-US" altLang="ko-KR" dirty="0"/>
              <a:t>RDBMS</a:t>
            </a:r>
            <a:r>
              <a:rPr lang="ko-KR" altLang="en-US" dirty="0"/>
              <a:t>가 아니다</a:t>
            </a:r>
            <a:r>
              <a:rPr lang="en-US" altLang="ko-KR" dirty="0"/>
              <a:t>.’</a:t>
            </a:r>
            <a:r>
              <a:rPr lang="ko-KR" altLang="en-US" dirty="0"/>
              <a:t>라는 의미로 사용되는 데이터베이스를 </a:t>
            </a:r>
            <a:r>
              <a:rPr lang="ko-KR" altLang="en-US" dirty="0" smtClean="0"/>
              <a:t>말함</a:t>
            </a:r>
            <a:r>
              <a:rPr lang="en-US" altLang="ko-KR" dirty="0" smtClean="0"/>
              <a:t> </a:t>
            </a:r>
          </a:p>
          <a:p>
            <a:pPr lvl="1"/>
            <a:r>
              <a:rPr lang="en-US" altLang="ko-KR" dirty="0" smtClean="0"/>
              <a:t>SQL</a:t>
            </a:r>
            <a:r>
              <a:rPr lang="ko-KR" altLang="en-US" dirty="0"/>
              <a:t>과 다를 수 있지만 </a:t>
            </a:r>
            <a:r>
              <a:rPr lang="ko-KR" altLang="en-US" dirty="0" smtClean="0"/>
              <a:t>데이터 </a:t>
            </a:r>
            <a:r>
              <a:rPr lang="ko-KR" altLang="en-US" dirty="0"/>
              <a:t>관리를 위해 별도의 쿼리 언어나 구조는 </a:t>
            </a:r>
            <a:r>
              <a:rPr lang="ko-KR" altLang="en-US" dirty="0" smtClean="0"/>
              <a:t>존재함</a:t>
            </a:r>
            <a:endParaRPr lang="en-US" altLang="ko-KR" dirty="0"/>
          </a:p>
          <a:p>
            <a:pPr lvl="1"/>
            <a:r>
              <a:rPr lang="en-US" altLang="ko-KR" dirty="0" err="1"/>
              <a:t>NoSQL</a:t>
            </a:r>
            <a:r>
              <a:rPr lang="ko-KR" altLang="en-US" dirty="0"/>
              <a:t>은 </a:t>
            </a:r>
            <a:r>
              <a:rPr lang="en-US" altLang="ko-KR" dirty="0"/>
              <a:t>RDBMS</a:t>
            </a:r>
            <a:r>
              <a:rPr lang="ko-KR" altLang="en-US" dirty="0"/>
              <a:t>의 가장 큰 특징인 테이블 형태의 데이터 구조를 사용하지 않기 때문에 형태가 고정되지 않은 비정형 데이터 처리에 </a:t>
            </a:r>
            <a:r>
              <a:rPr lang="ko-KR" altLang="en-US" dirty="0" smtClean="0"/>
              <a:t>유용함</a:t>
            </a:r>
            <a:r>
              <a:rPr lang="en-US" altLang="ko-KR" dirty="0" smtClean="0"/>
              <a:t> </a:t>
            </a:r>
          </a:p>
          <a:p>
            <a:pPr lvl="1"/>
            <a:r>
              <a:rPr lang="en-US" altLang="ko-KR" dirty="0" err="1" smtClean="0"/>
              <a:t>NoSQL</a:t>
            </a:r>
            <a:r>
              <a:rPr lang="ko-KR" altLang="en-US" dirty="0" smtClean="0"/>
              <a:t>의 종류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MongoDB</a:t>
            </a:r>
            <a:r>
              <a:rPr lang="en-US" altLang="ko-KR" dirty="0"/>
              <a:t>, </a:t>
            </a:r>
            <a:r>
              <a:rPr lang="en-US" altLang="ko-KR" dirty="0" err="1"/>
              <a:t>Redis</a:t>
            </a:r>
            <a:r>
              <a:rPr lang="en-US" altLang="ko-KR" dirty="0"/>
              <a:t>, </a:t>
            </a:r>
            <a:r>
              <a:rPr lang="en-US" altLang="ko-KR" dirty="0" err="1"/>
              <a:t>Casandra</a:t>
            </a:r>
            <a:r>
              <a:rPr lang="en-US" altLang="ko-KR" dirty="0"/>
              <a:t>, </a:t>
            </a:r>
            <a:r>
              <a:rPr lang="en-US" altLang="ko-KR" dirty="0" err="1"/>
              <a:t>Hbase</a:t>
            </a:r>
            <a:r>
              <a:rPr lang="en-US" altLang="ko-KR" dirty="0"/>
              <a:t>, </a:t>
            </a:r>
            <a:r>
              <a:rPr lang="en-US" altLang="ko-KR" dirty="0" err="1"/>
              <a:t>CouchDB</a:t>
            </a:r>
            <a:r>
              <a:rPr lang="en-US" altLang="ko-KR" dirty="0"/>
              <a:t> </a:t>
            </a:r>
            <a:r>
              <a:rPr lang="ko-KR" altLang="en-US" dirty="0" smtClean="0"/>
              <a:t>등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9263" y="3933056"/>
            <a:ext cx="6245475" cy="1897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7898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데이터베이스의 종류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NoSQL</a:t>
            </a:r>
            <a:r>
              <a:rPr lang="en-US" altLang="ko-KR" dirty="0"/>
              <a:t> </a:t>
            </a:r>
            <a:r>
              <a:rPr lang="ko-KR" altLang="en-US" dirty="0"/>
              <a:t>데이터베이스의 </a:t>
            </a:r>
            <a:r>
              <a:rPr lang="ko-KR" altLang="en-US" dirty="0" smtClean="0"/>
              <a:t>장단점</a:t>
            </a:r>
            <a:endParaRPr lang="en-US" altLang="ko-KR" dirty="0"/>
          </a:p>
          <a:p>
            <a:pPr lvl="1"/>
            <a:r>
              <a:rPr lang="ko-KR" altLang="en-US" dirty="0" smtClean="0"/>
              <a:t>대용량 </a:t>
            </a:r>
            <a:r>
              <a:rPr lang="ko-KR" altLang="en-US" dirty="0"/>
              <a:t>데이터 처리에 </a:t>
            </a:r>
            <a:r>
              <a:rPr lang="ko-KR" altLang="en-US" dirty="0" smtClean="0"/>
              <a:t>유리함</a:t>
            </a:r>
            <a:endParaRPr lang="en-US" altLang="ko-KR" dirty="0"/>
          </a:p>
          <a:p>
            <a:pPr lvl="1"/>
            <a:r>
              <a:rPr lang="ko-KR" altLang="en-US" dirty="0" smtClean="0"/>
              <a:t>분산 </a:t>
            </a:r>
            <a:r>
              <a:rPr lang="ko-KR" altLang="en-US" dirty="0"/>
              <a:t>처리에 </a:t>
            </a:r>
            <a:r>
              <a:rPr lang="ko-KR" altLang="en-US" dirty="0" smtClean="0"/>
              <a:t>적합함</a:t>
            </a:r>
            <a:endParaRPr lang="en-US" altLang="ko-KR" dirty="0"/>
          </a:p>
          <a:p>
            <a:pPr lvl="1"/>
            <a:r>
              <a:rPr lang="ko-KR" altLang="en-US" dirty="0" err="1" smtClean="0"/>
              <a:t>클라우드</a:t>
            </a:r>
            <a:r>
              <a:rPr lang="ko-KR" altLang="en-US" dirty="0" smtClean="0"/>
              <a:t> </a:t>
            </a:r>
            <a:r>
              <a:rPr lang="ko-KR" altLang="en-US" dirty="0"/>
              <a:t>컴퓨팅 환경에 </a:t>
            </a:r>
            <a:r>
              <a:rPr lang="ko-KR" altLang="en-US" dirty="0" smtClean="0"/>
              <a:t>적합함</a:t>
            </a:r>
            <a:endParaRPr lang="en-US" altLang="ko-KR" dirty="0"/>
          </a:p>
          <a:p>
            <a:pPr lvl="1"/>
            <a:r>
              <a:rPr lang="ko-KR" altLang="en-US" dirty="0" smtClean="0"/>
              <a:t>빠른 </a:t>
            </a:r>
            <a:r>
              <a:rPr lang="ko-KR" altLang="en-US" dirty="0"/>
              <a:t>읽기</a:t>
            </a:r>
            <a:r>
              <a:rPr lang="en-US" altLang="ko-KR" dirty="0"/>
              <a:t>/</a:t>
            </a:r>
            <a:r>
              <a:rPr lang="ko-KR" altLang="en-US" dirty="0"/>
              <a:t>쓰기 속도를 </a:t>
            </a:r>
            <a:r>
              <a:rPr lang="ko-KR" altLang="en-US" dirty="0" smtClean="0"/>
              <a:t>제공함</a:t>
            </a:r>
            <a:endParaRPr lang="en-US" altLang="ko-KR" dirty="0"/>
          </a:p>
          <a:p>
            <a:pPr lvl="1"/>
            <a:r>
              <a:rPr lang="ko-KR" altLang="en-US" dirty="0" smtClean="0"/>
              <a:t>유연한 </a:t>
            </a:r>
            <a:r>
              <a:rPr lang="ko-KR" altLang="en-US" dirty="0"/>
              <a:t>데이터 모델링</a:t>
            </a:r>
            <a:r>
              <a:rPr lang="en-US" altLang="ko-KR" dirty="0"/>
              <a:t>(</a:t>
            </a:r>
            <a:r>
              <a:rPr lang="ko-KR" altLang="en-US" dirty="0"/>
              <a:t>비정형</a:t>
            </a:r>
            <a:r>
              <a:rPr lang="en-US" altLang="ko-KR" dirty="0"/>
              <a:t>)</a:t>
            </a:r>
            <a:r>
              <a:rPr lang="ko-KR" altLang="en-US" dirty="0"/>
              <a:t>이 </a:t>
            </a:r>
            <a:r>
              <a:rPr lang="ko-KR" altLang="en-US" dirty="0" smtClean="0"/>
              <a:t>가능함</a:t>
            </a:r>
            <a:endParaRPr lang="en-US" altLang="ko-KR" dirty="0"/>
          </a:p>
          <a:p>
            <a:pPr lvl="1"/>
            <a:r>
              <a:rPr lang="ko-KR" altLang="en-US" dirty="0" smtClean="0"/>
              <a:t>복잡한 </a:t>
            </a:r>
            <a:r>
              <a:rPr lang="ko-KR" altLang="en-US" dirty="0"/>
              <a:t>데이터 관계를 표현할 때 중복 데이터가 발생할 수 </a:t>
            </a:r>
            <a:r>
              <a:rPr lang="ko-KR" altLang="en-US" dirty="0" smtClean="0"/>
              <a:t>있음</a:t>
            </a:r>
            <a:endParaRPr lang="en-US" altLang="ko-KR" dirty="0"/>
          </a:p>
          <a:p>
            <a:pPr lvl="1"/>
            <a:r>
              <a:rPr lang="ko-KR" altLang="en-US" dirty="0" smtClean="0"/>
              <a:t>모든 </a:t>
            </a:r>
            <a:r>
              <a:rPr lang="ko-KR" altLang="en-US" dirty="0"/>
              <a:t>데이터가 동일한 구조를 가지고 있지 않은 </a:t>
            </a:r>
            <a:r>
              <a:rPr lang="ko-KR" altLang="en-US" dirty="0" smtClean="0"/>
              <a:t>경우에 유리함 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빠른 </a:t>
            </a:r>
            <a:r>
              <a:rPr lang="ko-KR" altLang="en-US" dirty="0"/>
              <a:t>처리 속도를 위해 필요한 데이터를 다른 테이블 등에서 참조하지 않고 데이터 자체에 포함하는 구조에 </a:t>
            </a:r>
            <a:r>
              <a:rPr lang="ko-KR" altLang="en-US" dirty="0" smtClean="0"/>
              <a:t>적합함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3412154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나에게 맞는 데이터베이스 선택하기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데이터베이스의 특징 비교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9263" y="1501310"/>
            <a:ext cx="6245475" cy="3855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5743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나에게 맞는 데이터베이스 선택하기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대형 </a:t>
            </a:r>
            <a:r>
              <a:rPr lang="ko-KR" altLang="en-US" dirty="0"/>
              <a:t>상용 </a:t>
            </a:r>
            <a:r>
              <a:rPr lang="ko-KR" altLang="en-US" dirty="0" smtClean="0"/>
              <a:t>데이터베이스</a:t>
            </a:r>
            <a:r>
              <a:rPr lang="en-US" altLang="ko-KR" dirty="0"/>
              <a:t>(Oracle, MS SQL, IBM DB2 </a:t>
            </a:r>
            <a:r>
              <a:rPr lang="ko-KR" altLang="en-US" dirty="0" smtClean="0"/>
              <a:t>등</a:t>
            </a:r>
            <a:r>
              <a:rPr lang="en-US" altLang="ko-KR" dirty="0" smtClean="0"/>
              <a:t>)</a:t>
            </a:r>
            <a:r>
              <a:rPr lang="ko-KR" altLang="en-US" dirty="0" smtClean="0"/>
              <a:t>의 문제점</a:t>
            </a:r>
            <a:endParaRPr lang="en-US" altLang="ko-KR" dirty="0" smtClean="0"/>
          </a:p>
          <a:p>
            <a:pPr lvl="1"/>
            <a:r>
              <a:rPr lang="ko-KR" altLang="en-US" dirty="0"/>
              <a:t>설치 과정이 복잡하거나 별도의 관리가 </a:t>
            </a:r>
            <a:r>
              <a:rPr lang="ko-KR" altLang="en-US" dirty="0" smtClean="0"/>
              <a:t>필요함</a:t>
            </a:r>
            <a:endParaRPr lang="en-US" altLang="ko-KR" dirty="0"/>
          </a:p>
          <a:p>
            <a:pPr lvl="1"/>
            <a:r>
              <a:rPr lang="ko-KR" altLang="en-US" dirty="0" smtClean="0"/>
              <a:t>설치 </a:t>
            </a:r>
            <a:r>
              <a:rPr lang="ko-KR" altLang="en-US" dirty="0"/>
              <a:t>용량이 크고 메모리를 많이 </a:t>
            </a:r>
            <a:r>
              <a:rPr lang="ko-KR" altLang="en-US" dirty="0" smtClean="0"/>
              <a:t>차지함</a:t>
            </a:r>
            <a:endParaRPr lang="en-US" altLang="ko-KR" dirty="0"/>
          </a:p>
          <a:p>
            <a:pPr lvl="1"/>
            <a:r>
              <a:rPr lang="ko-KR" altLang="en-US" dirty="0" smtClean="0"/>
              <a:t>데이터베이스 </a:t>
            </a:r>
            <a:r>
              <a:rPr lang="ko-KR" altLang="en-US" dirty="0"/>
              <a:t>운영 과정에서 발생하는 문제 해결에 불필요한 시간이 </a:t>
            </a:r>
            <a:r>
              <a:rPr lang="ko-KR" altLang="en-US" dirty="0" smtClean="0"/>
              <a:t>소요됨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0988402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나에게 맞는 데이터베이스 선택하기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자바 및 자바 </a:t>
            </a:r>
            <a:r>
              <a:rPr lang="ko-KR" altLang="en-US" dirty="0" err="1"/>
              <a:t>웹용</a:t>
            </a:r>
            <a:r>
              <a:rPr lang="ko-KR" altLang="en-US" dirty="0"/>
              <a:t> 데이터베이스</a:t>
            </a:r>
          </a:p>
          <a:p>
            <a:pPr lvl="1"/>
            <a:r>
              <a:rPr lang="ko-KR" altLang="en-US" dirty="0"/>
              <a:t>일반적으로 자바 및 </a:t>
            </a:r>
            <a:r>
              <a:rPr lang="en-US" altLang="ko-KR" dirty="0"/>
              <a:t>JSP, </a:t>
            </a:r>
            <a:r>
              <a:rPr lang="ko-KR" altLang="en-US" dirty="0" err="1"/>
              <a:t>서블릿</a:t>
            </a:r>
            <a:r>
              <a:rPr lang="ko-KR" altLang="en-US" dirty="0"/>
              <a:t> 등의 자바 웹 프로그래밍을 배우는 과정에서 </a:t>
            </a:r>
            <a:r>
              <a:rPr lang="en-US" altLang="ko-KR" dirty="0"/>
              <a:t>MySQL</a:t>
            </a:r>
            <a:r>
              <a:rPr lang="ko-KR" altLang="en-US" dirty="0"/>
              <a:t>을 많이 </a:t>
            </a:r>
            <a:r>
              <a:rPr lang="ko-KR" altLang="en-US" dirty="0" smtClean="0"/>
              <a:t>추천함</a:t>
            </a:r>
            <a:r>
              <a:rPr lang="en-US" altLang="ko-KR" dirty="0" smtClean="0"/>
              <a:t> </a:t>
            </a:r>
          </a:p>
          <a:p>
            <a:pPr lvl="1"/>
            <a:r>
              <a:rPr lang="ko-KR" altLang="en-US" dirty="0" smtClean="0"/>
              <a:t>장점</a:t>
            </a:r>
            <a:endParaRPr lang="en-US" altLang="ko-KR" dirty="0"/>
          </a:p>
          <a:p>
            <a:pPr lvl="2"/>
            <a:r>
              <a:rPr lang="ko-KR" altLang="en-US" dirty="0" smtClean="0"/>
              <a:t>커뮤니티 </a:t>
            </a:r>
            <a:r>
              <a:rPr lang="ko-KR" altLang="en-US" dirty="0"/>
              <a:t>버전을 무료로 사용할 수 </a:t>
            </a:r>
            <a:r>
              <a:rPr lang="ko-KR" altLang="en-US" dirty="0" smtClean="0"/>
              <a:t>있음</a:t>
            </a:r>
            <a:r>
              <a:rPr lang="en-US" altLang="ko-KR" dirty="0" smtClean="0"/>
              <a:t> </a:t>
            </a:r>
          </a:p>
          <a:p>
            <a:pPr lvl="2"/>
            <a:r>
              <a:rPr lang="ko-KR" altLang="en-US" dirty="0" smtClean="0"/>
              <a:t>설치가 </a:t>
            </a:r>
            <a:r>
              <a:rPr lang="ko-KR" altLang="en-US" dirty="0"/>
              <a:t>비교적 간단하고 관리 도구도 제공하며</a:t>
            </a:r>
            <a:r>
              <a:rPr lang="en-US" altLang="ko-KR" dirty="0"/>
              <a:t>, </a:t>
            </a:r>
            <a:r>
              <a:rPr lang="ko-KR" altLang="en-US" dirty="0"/>
              <a:t>온라인에서 많은 도움을 받을 수 </a:t>
            </a:r>
            <a:r>
              <a:rPr lang="ko-KR" altLang="en-US" dirty="0" smtClean="0"/>
              <a:t>있음</a:t>
            </a:r>
            <a:r>
              <a:rPr lang="en-US" altLang="ko-KR" dirty="0" smtClean="0"/>
              <a:t> </a:t>
            </a:r>
          </a:p>
          <a:p>
            <a:pPr lvl="1"/>
            <a:r>
              <a:rPr lang="ko-KR" altLang="en-US" dirty="0" smtClean="0"/>
              <a:t>단점 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설치 </a:t>
            </a:r>
            <a:r>
              <a:rPr lang="ko-KR" altLang="en-US" dirty="0"/>
              <a:t>과정이 다소 </a:t>
            </a:r>
            <a:r>
              <a:rPr lang="ko-KR" altLang="en-US" dirty="0" smtClean="0"/>
              <a:t>복잡함 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네트워크 </a:t>
            </a:r>
            <a:r>
              <a:rPr lang="ko-KR" altLang="en-US" dirty="0"/>
              <a:t>서버 방식으로만 운영되기 때문에 어느 정도 관리가 </a:t>
            </a:r>
            <a:r>
              <a:rPr lang="ko-KR" altLang="en-US" dirty="0" smtClean="0"/>
              <a:t>필요함</a:t>
            </a:r>
            <a:endParaRPr lang="en-US" altLang="ko-KR" dirty="0" smtClean="0"/>
          </a:p>
          <a:p>
            <a:pPr lvl="1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2901400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나에게 맞는 데이터베이스 선택하기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H2 </a:t>
            </a:r>
            <a:r>
              <a:rPr lang="ko-KR" altLang="en-US" dirty="0"/>
              <a:t>데이터베이스를 </a:t>
            </a:r>
            <a:r>
              <a:rPr lang="ko-KR" altLang="en-US" dirty="0" smtClean="0"/>
              <a:t>추천하는 이유</a:t>
            </a:r>
            <a:endParaRPr lang="en-US" altLang="ko-KR" dirty="0"/>
          </a:p>
          <a:p>
            <a:pPr lvl="1"/>
            <a:r>
              <a:rPr lang="ko-KR" altLang="en-US" dirty="0" smtClean="0"/>
              <a:t>별도의 </a:t>
            </a:r>
            <a:r>
              <a:rPr lang="ko-KR" altLang="en-US" dirty="0"/>
              <a:t>설치나 관리가 필요 </a:t>
            </a:r>
            <a:r>
              <a:rPr lang="ko-KR" altLang="en-US" dirty="0" smtClean="0"/>
              <a:t>없음</a:t>
            </a:r>
            <a:r>
              <a:rPr lang="en-US" altLang="ko-KR" dirty="0" smtClean="0"/>
              <a:t>(</a:t>
            </a:r>
            <a:r>
              <a:rPr lang="en-US" altLang="ko-KR" dirty="0"/>
              <a:t>JDBC </a:t>
            </a:r>
            <a:r>
              <a:rPr lang="ko-KR" altLang="en-US" dirty="0"/>
              <a:t>드라이버만으로 사용 </a:t>
            </a:r>
            <a:r>
              <a:rPr lang="ko-KR" altLang="en-US" dirty="0" smtClean="0"/>
              <a:t>가능</a:t>
            </a:r>
            <a:r>
              <a:rPr lang="en-US" altLang="ko-KR" dirty="0" smtClean="0"/>
              <a:t>)</a:t>
            </a:r>
            <a:endParaRPr lang="en-US" altLang="ko-KR" dirty="0"/>
          </a:p>
          <a:p>
            <a:pPr lvl="1"/>
            <a:r>
              <a:rPr lang="ko-KR" altLang="en-US" dirty="0" err="1" smtClean="0"/>
              <a:t>임베디드</a:t>
            </a:r>
            <a:r>
              <a:rPr lang="ko-KR" altLang="en-US" dirty="0" smtClean="0"/>
              <a:t> </a:t>
            </a:r>
            <a:r>
              <a:rPr lang="ko-KR" altLang="en-US" dirty="0"/>
              <a:t>모드</a:t>
            </a:r>
            <a:r>
              <a:rPr lang="en-US" altLang="ko-KR" dirty="0"/>
              <a:t>, </a:t>
            </a:r>
            <a:r>
              <a:rPr lang="ko-KR" altLang="en-US" dirty="0"/>
              <a:t>네트워크</a:t>
            </a:r>
            <a:r>
              <a:rPr lang="en-US" altLang="ko-KR" dirty="0"/>
              <a:t>, </a:t>
            </a:r>
            <a:r>
              <a:rPr lang="ko-KR" altLang="en-US" dirty="0" err="1"/>
              <a:t>인메모리</a:t>
            </a:r>
            <a:r>
              <a:rPr lang="ko-KR" altLang="en-US" dirty="0"/>
              <a:t> 등 다양한 운영이 </a:t>
            </a:r>
            <a:r>
              <a:rPr lang="ko-KR" altLang="en-US" dirty="0" smtClean="0"/>
              <a:t>가능함</a:t>
            </a:r>
            <a:endParaRPr lang="en-US" altLang="ko-KR" dirty="0"/>
          </a:p>
          <a:p>
            <a:pPr lvl="1"/>
            <a:r>
              <a:rPr lang="ko-KR" altLang="en-US" dirty="0" err="1" smtClean="0"/>
              <a:t>앱</a:t>
            </a:r>
            <a:r>
              <a:rPr lang="ko-KR" altLang="en-US" dirty="0" smtClean="0"/>
              <a:t> </a:t>
            </a:r>
            <a:r>
              <a:rPr lang="ko-KR" altLang="en-US" dirty="0"/>
              <a:t>배포 시 포함이 </a:t>
            </a:r>
            <a:r>
              <a:rPr lang="ko-KR" altLang="en-US" dirty="0" smtClean="0"/>
              <a:t>가능함</a:t>
            </a:r>
            <a:endParaRPr lang="en-US" altLang="ko-KR" dirty="0"/>
          </a:p>
          <a:p>
            <a:pPr lvl="1"/>
            <a:r>
              <a:rPr lang="ko-KR" altLang="en-US" dirty="0" smtClean="0"/>
              <a:t>용량과 </a:t>
            </a:r>
            <a:r>
              <a:rPr lang="ko-KR" altLang="en-US" dirty="0"/>
              <a:t>메모리 사용이 </a:t>
            </a:r>
            <a:r>
              <a:rPr lang="ko-KR" altLang="en-US" dirty="0" smtClean="0"/>
              <a:t>적음</a:t>
            </a:r>
            <a:endParaRPr lang="en-US" altLang="ko-KR" dirty="0"/>
          </a:p>
          <a:p>
            <a:pPr lvl="1"/>
            <a:r>
              <a:rPr lang="ko-KR" altLang="en-US" dirty="0" smtClean="0"/>
              <a:t>표준 </a:t>
            </a:r>
            <a:r>
              <a:rPr lang="en-US" altLang="ko-KR" dirty="0"/>
              <a:t>SQL</a:t>
            </a:r>
            <a:r>
              <a:rPr lang="ko-KR" altLang="en-US" dirty="0"/>
              <a:t>을 모두 지원하고 </a:t>
            </a:r>
            <a:r>
              <a:rPr lang="en-US" altLang="ko-KR" dirty="0"/>
              <a:t>JPA</a:t>
            </a:r>
            <a:r>
              <a:rPr lang="ko-KR" altLang="en-US" dirty="0"/>
              <a:t>와의 연계도 </a:t>
            </a:r>
            <a:r>
              <a:rPr lang="ko-KR" altLang="en-US" dirty="0" smtClean="0"/>
              <a:t>용이함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8899976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889F0327-7F53-4294-9100-3BD280A868FB}"/>
              </a:ext>
            </a:extLst>
          </p:cNvPr>
          <p:cNvSpPr txBox="1"/>
          <p:nvPr/>
        </p:nvSpPr>
        <p:spPr>
          <a:xfrm>
            <a:off x="170954" y="2456892"/>
            <a:ext cx="8802093" cy="194421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altLang="ko-KR" sz="4000" b="1" dirty="0">
                <a:latin typeface="+mj-lt"/>
                <a:ea typeface="굴림"/>
              </a:rPr>
              <a:t>Section 02</a:t>
            </a:r>
          </a:p>
          <a:p>
            <a:pPr algn="ctr"/>
            <a:r>
              <a:rPr lang="ko-KR" altLang="en-US" sz="4000" b="1" dirty="0" err="1" smtClean="0">
                <a:latin typeface="+mn-ea"/>
                <a:ea typeface="+mn-ea"/>
              </a:rPr>
              <a:t>관계형</a:t>
            </a:r>
            <a:r>
              <a:rPr lang="ko-KR" altLang="en-US" sz="4000" b="1" dirty="0" smtClean="0">
                <a:latin typeface="+mn-ea"/>
                <a:ea typeface="+mn-ea"/>
              </a:rPr>
              <a:t> 데이터베이스</a:t>
            </a:r>
            <a:endParaRPr lang="en-US" altLang="ko-KR" sz="4000" b="1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56425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06414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테이블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테이블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관계형</a:t>
            </a:r>
            <a:r>
              <a:rPr lang="ko-KR" altLang="en-US" dirty="0" smtClean="0"/>
              <a:t> </a:t>
            </a:r>
            <a:r>
              <a:rPr lang="ko-KR" altLang="en-US" dirty="0"/>
              <a:t>데이터베이스에서 데이터 관리의 기본 </a:t>
            </a:r>
            <a:r>
              <a:rPr lang="ko-KR" altLang="en-US" dirty="0" smtClean="0"/>
              <a:t>구조</a:t>
            </a:r>
            <a:r>
              <a:rPr lang="en-US" altLang="ko-KR" dirty="0" smtClean="0"/>
              <a:t> </a:t>
            </a:r>
          </a:p>
          <a:p>
            <a:pPr lvl="1"/>
            <a:r>
              <a:rPr lang="ko-KR" altLang="en-US" dirty="0" smtClean="0"/>
              <a:t>데이터가 </a:t>
            </a:r>
            <a:r>
              <a:rPr lang="ko-KR" altLang="en-US" dirty="0"/>
              <a:t>가지는 공통적인 속성을 모아 정의한 칼럼</a:t>
            </a:r>
            <a:r>
              <a:rPr lang="en-US" altLang="ko-KR" dirty="0"/>
              <a:t>(</a:t>
            </a:r>
            <a:r>
              <a:rPr lang="ko-KR" altLang="en-US" dirty="0"/>
              <a:t>필드</a:t>
            </a:r>
            <a:r>
              <a:rPr lang="en-US" altLang="ko-KR" dirty="0"/>
              <a:t>)</a:t>
            </a:r>
            <a:r>
              <a:rPr lang="ko-KR" altLang="en-US" dirty="0"/>
              <a:t>으로 </a:t>
            </a:r>
            <a:r>
              <a:rPr lang="ko-KR" altLang="en-US" dirty="0" smtClean="0"/>
              <a:t>구성됨 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칼럼에 </a:t>
            </a:r>
            <a:r>
              <a:rPr lang="ko-KR" altLang="en-US" dirty="0"/>
              <a:t>저장되는 데이터는 </a:t>
            </a:r>
            <a:r>
              <a:rPr lang="ko-KR" altLang="en-US" dirty="0" err="1"/>
              <a:t>숫자형</a:t>
            </a:r>
            <a:r>
              <a:rPr lang="en-US" altLang="ko-KR" dirty="0"/>
              <a:t>, </a:t>
            </a:r>
            <a:r>
              <a:rPr lang="ko-KR" altLang="en-US" dirty="0"/>
              <a:t>문자형</a:t>
            </a:r>
            <a:r>
              <a:rPr lang="en-US" altLang="ko-KR" dirty="0"/>
              <a:t>, </a:t>
            </a:r>
            <a:r>
              <a:rPr lang="ko-KR" altLang="en-US" dirty="0" err="1"/>
              <a:t>날짜형</a:t>
            </a:r>
            <a:r>
              <a:rPr lang="en-US" altLang="ko-KR" dirty="0"/>
              <a:t>, </a:t>
            </a:r>
            <a:r>
              <a:rPr lang="ko-KR" altLang="en-US" dirty="0" err="1" smtClean="0"/>
              <a:t>불형</a:t>
            </a:r>
            <a:r>
              <a:rPr lang="en-US" altLang="ko-KR" dirty="0" smtClean="0"/>
              <a:t>(Boolean) </a:t>
            </a:r>
            <a:r>
              <a:rPr lang="ko-KR" altLang="en-US" dirty="0"/>
              <a:t>등으로 </a:t>
            </a:r>
            <a:r>
              <a:rPr lang="ko-KR" altLang="en-US" dirty="0" smtClean="0"/>
              <a:t>구분됨</a:t>
            </a:r>
            <a:r>
              <a:rPr lang="en-US" altLang="ko-KR" dirty="0" smtClean="0"/>
              <a:t> </a:t>
            </a:r>
          </a:p>
          <a:p>
            <a:pPr lvl="1"/>
            <a:r>
              <a:rPr lang="ko-KR" altLang="en-US" dirty="0" smtClean="0"/>
              <a:t>파일과 </a:t>
            </a:r>
            <a:r>
              <a:rPr lang="ko-KR" altLang="en-US" dirty="0"/>
              <a:t>같은 바이너리 데이터를 저장하거나 매우 긴 텍스트를 저장할 수 있는 </a:t>
            </a:r>
            <a:r>
              <a:rPr lang="ko-KR" altLang="en-US" dirty="0" err="1"/>
              <a:t>자료형도</a:t>
            </a:r>
            <a:r>
              <a:rPr lang="ko-KR" altLang="en-US" dirty="0"/>
              <a:t> </a:t>
            </a:r>
            <a:r>
              <a:rPr lang="ko-KR" altLang="en-US" dirty="0" smtClean="0"/>
              <a:t>있음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4416693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테이블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테이블 만들기의 예 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정리되지 </a:t>
            </a:r>
            <a:r>
              <a:rPr lang="ko-KR" altLang="en-US" dirty="0"/>
              <a:t>않은 </a:t>
            </a:r>
            <a:r>
              <a:rPr lang="ko-KR" altLang="en-US" dirty="0" smtClean="0"/>
              <a:t>데이터</a:t>
            </a:r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pPr lvl="1"/>
            <a:r>
              <a:rPr lang="ko-KR" altLang="en-US" dirty="0" smtClean="0"/>
              <a:t>데이터의 공통된 정보를 테이블로 표현</a:t>
            </a:r>
            <a:r>
              <a:rPr lang="en-US" altLang="ko-KR" dirty="0" smtClean="0"/>
              <a:t>(</a:t>
            </a:r>
            <a:r>
              <a:rPr lang="ko-KR" altLang="en-US" dirty="0" smtClean="0"/>
              <a:t>이름</a:t>
            </a:r>
            <a:r>
              <a:rPr lang="en-US" altLang="ko-KR" dirty="0"/>
              <a:t>, </a:t>
            </a:r>
            <a:r>
              <a:rPr lang="ko-KR" altLang="en-US" dirty="0"/>
              <a:t>대학</a:t>
            </a:r>
            <a:r>
              <a:rPr lang="en-US" altLang="ko-KR" dirty="0"/>
              <a:t>, </a:t>
            </a:r>
            <a:r>
              <a:rPr lang="ko-KR" altLang="en-US" dirty="0"/>
              <a:t>생년월일</a:t>
            </a:r>
            <a:r>
              <a:rPr lang="en-US" altLang="ko-KR" dirty="0"/>
              <a:t>, </a:t>
            </a:r>
            <a:r>
              <a:rPr lang="ko-KR" altLang="en-US" dirty="0" err="1" smtClean="0"/>
              <a:t>이메일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2529" y="1585659"/>
            <a:ext cx="6778943" cy="14833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0604" y="3717032"/>
            <a:ext cx="4222793" cy="2111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3862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테이블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칼럼</a:t>
            </a:r>
            <a:r>
              <a:rPr lang="en-US" altLang="ko-KR" dirty="0"/>
              <a:t>(</a:t>
            </a:r>
            <a:r>
              <a:rPr lang="en-US" altLang="ko-KR" dirty="0" smtClean="0"/>
              <a:t>Column)</a:t>
            </a:r>
            <a:endParaRPr lang="ko-KR" altLang="en-US" dirty="0"/>
          </a:p>
          <a:p>
            <a:pPr lvl="1"/>
            <a:r>
              <a:rPr lang="ko-KR" altLang="en-US" dirty="0" smtClean="0"/>
              <a:t>테이블을 </a:t>
            </a:r>
            <a:r>
              <a:rPr lang="ko-KR" altLang="en-US" dirty="0"/>
              <a:t>구성하는 기본 속성으로 필드</a:t>
            </a:r>
            <a:r>
              <a:rPr lang="en-US" altLang="ko-KR" dirty="0"/>
              <a:t>, </a:t>
            </a:r>
            <a:r>
              <a:rPr lang="ko-KR" altLang="en-US" dirty="0" err="1"/>
              <a:t>어트리뷰트라고도</a:t>
            </a:r>
            <a:r>
              <a:rPr lang="ko-KR" altLang="en-US" dirty="0"/>
              <a:t> </a:t>
            </a:r>
            <a:r>
              <a:rPr lang="ko-KR" altLang="en-US" dirty="0" smtClean="0"/>
              <a:t>불림</a:t>
            </a:r>
            <a:endParaRPr lang="en-US" altLang="ko-KR" dirty="0"/>
          </a:p>
          <a:p>
            <a:pPr lvl="1"/>
            <a:r>
              <a:rPr lang="en-US" altLang="ko-KR" dirty="0"/>
              <a:t>[</a:t>
            </a:r>
            <a:r>
              <a:rPr lang="ko-KR" altLang="en-US" dirty="0"/>
              <a:t>그림 </a:t>
            </a:r>
            <a:r>
              <a:rPr lang="en-US" altLang="ko-KR" dirty="0"/>
              <a:t>9-3]</a:t>
            </a:r>
            <a:r>
              <a:rPr lang="ko-KR" altLang="en-US" dirty="0" smtClean="0"/>
              <a:t>에서의 칼럼</a:t>
            </a:r>
            <a:r>
              <a:rPr lang="en-US" altLang="ko-KR" dirty="0" smtClean="0"/>
              <a:t>:</a:t>
            </a:r>
            <a:r>
              <a:rPr lang="ko-KR" altLang="en-US" dirty="0" smtClean="0"/>
              <a:t> </a:t>
            </a:r>
            <a:r>
              <a:rPr lang="ko-KR" altLang="en-US" dirty="0"/>
              <a:t>이름</a:t>
            </a:r>
            <a:r>
              <a:rPr lang="en-US" altLang="ko-KR" dirty="0"/>
              <a:t>, </a:t>
            </a:r>
            <a:r>
              <a:rPr lang="ko-KR" altLang="en-US" dirty="0"/>
              <a:t>대학</a:t>
            </a:r>
            <a:r>
              <a:rPr lang="en-US" altLang="ko-KR" dirty="0"/>
              <a:t>, </a:t>
            </a:r>
            <a:r>
              <a:rPr lang="ko-KR" altLang="en-US" dirty="0"/>
              <a:t>생년월일</a:t>
            </a:r>
            <a:r>
              <a:rPr lang="en-US" altLang="ko-KR" dirty="0"/>
              <a:t>, </a:t>
            </a:r>
            <a:r>
              <a:rPr lang="ko-KR" altLang="en-US" dirty="0" err="1" smtClean="0"/>
              <a:t>이메일</a:t>
            </a:r>
            <a:r>
              <a:rPr lang="en-US" altLang="ko-KR" dirty="0" smtClean="0"/>
              <a:t> </a:t>
            </a:r>
          </a:p>
          <a:p>
            <a:pPr lvl="1"/>
            <a:r>
              <a:rPr lang="ko-KR" altLang="en-US" dirty="0" smtClean="0"/>
              <a:t>각각의 </a:t>
            </a:r>
            <a:r>
              <a:rPr lang="ko-KR" altLang="en-US" dirty="0"/>
              <a:t>칼럼에 저장되는 데이터는 동일한 타입이어야 하며 구체적인 </a:t>
            </a:r>
            <a:r>
              <a:rPr lang="ko-KR" altLang="en-US" dirty="0" err="1"/>
              <a:t>자료형은</a:t>
            </a:r>
            <a:r>
              <a:rPr lang="ko-KR" altLang="en-US" dirty="0"/>
              <a:t> 데이터베이스마다 차이가 </a:t>
            </a:r>
            <a:r>
              <a:rPr lang="ko-KR" altLang="en-US" dirty="0" smtClean="0"/>
              <a:t>있음</a:t>
            </a:r>
            <a:endParaRPr lang="en-US" altLang="ko-KR" dirty="0" smtClean="0"/>
          </a:p>
          <a:p>
            <a:pPr lvl="2"/>
            <a:endParaRPr lang="en-US" altLang="ko-KR" dirty="0" smtClean="0"/>
          </a:p>
          <a:p>
            <a:r>
              <a:rPr lang="ko-KR" altLang="en-US" dirty="0" err="1" smtClean="0"/>
              <a:t>로우</a:t>
            </a:r>
            <a:r>
              <a:rPr lang="en-US" altLang="ko-KR" dirty="0"/>
              <a:t>(</a:t>
            </a:r>
            <a:r>
              <a:rPr lang="en-US" altLang="ko-KR" dirty="0" smtClean="0"/>
              <a:t>Row)</a:t>
            </a:r>
            <a:endParaRPr lang="ko-KR" altLang="en-US" dirty="0"/>
          </a:p>
          <a:p>
            <a:pPr lvl="1"/>
            <a:r>
              <a:rPr lang="ko-KR" altLang="en-US" dirty="0" smtClean="0"/>
              <a:t>하나의 </a:t>
            </a:r>
            <a:r>
              <a:rPr lang="ko-KR" altLang="en-US" dirty="0" err="1"/>
              <a:t>데이터셋을</a:t>
            </a:r>
            <a:r>
              <a:rPr lang="ko-KR" altLang="en-US" dirty="0"/>
              <a:t> 의미하며 레코드 혹은 </a:t>
            </a:r>
            <a:r>
              <a:rPr lang="ko-KR" altLang="en-US" dirty="0" err="1"/>
              <a:t>튜플이라고도</a:t>
            </a:r>
            <a:r>
              <a:rPr lang="ko-KR" altLang="en-US" dirty="0"/>
              <a:t> </a:t>
            </a:r>
            <a:r>
              <a:rPr lang="ko-KR" altLang="en-US" dirty="0" smtClean="0"/>
              <a:t>함</a:t>
            </a:r>
            <a:endParaRPr lang="en-US" altLang="ko-KR" dirty="0"/>
          </a:p>
          <a:p>
            <a:pPr lvl="1"/>
            <a:r>
              <a:rPr lang="en-US" altLang="ko-KR" dirty="0"/>
              <a:t>[</a:t>
            </a:r>
            <a:r>
              <a:rPr lang="ko-KR" altLang="en-US" dirty="0"/>
              <a:t>그림 </a:t>
            </a:r>
            <a:r>
              <a:rPr lang="en-US" altLang="ko-KR" dirty="0"/>
              <a:t>9-3]</a:t>
            </a:r>
            <a:r>
              <a:rPr lang="ko-KR" altLang="en-US" dirty="0" smtClean="0"/>
              <a:t>에서의 </a:t>
            </a:r>
            <a:r>
              <a:rPr lang="ko-KR" altLang="en-US" dirty="0" err="1" smtClean="0"/>
              <a:t>로우</a:t>
            </a:r>
            <a:r>
              <a:rPr lang="en-US" altLang="ko-KR" dirty="0" smtClean="0"/>
              <a:t>:</a:t>
            </a:r>
            <a:r>
              <a:rPr lang="ko-KR" altLang="en-US" dirty="0" smtClean="0"/>
              <a:t> </a:t>
            </a:r>
            <a:r>
              <a:rPr lang="ko-KR" altLang="en-US" dirty="0"/>
              <a:t>한 사람의 데이터</a:t>
            </a:r>
            <a:r>
              <a:rPr lang="en-US" altLang="ko-KR" dirty="0"/>
              <a:t>, </a:t>
            </a:r>
            <a:r>
              <a:rPr lang="ko-KR" altLang="en-US" dirty="0"/>
              <a:t>즉 김길동</a:t>
            </a:r>
            <a:r>
              <a:rPr lang="en-US" altLang="ko-KR" dirty="0"/>
              <a:t>, AA</a:t>
            </a:r>
            <a:r>
              <a:rPr lang="ko-KR" altLang="en-US" dirty="0"/>
              <a:t>대학교</a:t>
            </a:r>
            <a:r>
              <a:rPr lang="en-US" altLang="ko-KR" dirty="0"/>
              <a:t>, 1999-10-21, </a:t>
            </a:r>
            <a:r>
              <a:rPr lang="en-US" altLang="ko-KR" dirty="0" smtClean="0"/>
              <a:t>kim@aa.com </a:t>
            </a:r>
          </a:p>
          <a:p>
            <a:pPr lvl="2"/>
            <a:r>
              <a:rPr lang="en-US" altLang="ko-KR" dirty="0" smtClean="0"/>
              <a:t>[</a:t>
            </a:r>
            <a:r>
              <a:rPr lang="ko-KR" altLang="en-US" dirty="0"/>
              <a:t>그림 </a:t>
            </a:r>
            <a:r>
              <a:rPr lang="en-US" altLang="ko-KR" dirty="0"/>
              <a:t>9-3</a:t>
            </a:r>
            <a:r>
              <a:rPr lang="en-US" altLang="ko-KR" dirty="0" smtClean="0"/>
              <a:t>]</a:t>
            </a:r>
            <a:r>
              <a:rPr lang="ko-KR" altLang="en-US" dirty="0" smtClean="0"/>
              <a:t>의 </a:t>
            </a:r>
            <a:r>
              <a:rPr lang="ko-KR" altLang="en-US" dirty="0" err="1" smtClean="0"/>
              <a:t>로우의</a:t>
            </a:r>
            <a:r>
              <a:rPr lang="ko-KR" altLang="en-US" dirty="0" smtClean="0"/>
              <a:t> </a:t>
            </a:r>
            <a:r>
              <a:rPr lang="ko-KR" altLang="en-US" dirty="0"/>
              <a:t>총 </a:t>
            </a:r>
            <a:r>
              <a:rPr lang="ko-KR" altLang="en-US" dirty="0" smtClean="0"/>
              <a:t>개수</a:t>
            </a:r>
            <a:r>
              <a:rPr lang="en-US" altLang="ko-KR" dirty="0" smtClean="0"/>
              <a:t>: 5</a:t>
            </a:r>
            <a:r>
              <a:rPr lang="ko-KR" altLang="en-US" dirty="0" smtClean="0"/>
              <a:t>개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5315549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테이블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자료형</a:t>
            </a:r>
            <a:endParaRPr lang="ko-KR" altLang="en-US" dirty="0"/>
          </a:p>
          <a:p>
            <a:pPr lvl="1"/>
            <a:r>
              <a:rPr lang="ko-KR" altLang="en-US" dirty="0"/>
              <a:t>칼럼에 들어갈 수 있는 데이터 유형</a:t>
            </a:r>
            <a:endParaRPr lang="en-US" altLang="ko-KR" dirty="0"/>
          </a:p>
          <a:p>
            <a:pPr lvl="1"/>
            <a:r>
              <a:rPr lang="ko-KR" altLang="en-US" dirty="0"/>
              <a:t>일반적으로 </a:t>
            </a:r>
            <a:r>
              <a:rPr lang="ko-KR" altLang="en-US" dirty="0" err="1"/>
              <a:t>숫자형</a:t>
            </a:r>
            <a:r>
              <a:rPr lang="en-US" altLang="ko-KR" dirty="0"/>
              <a:t>, </a:t>
            </a:r>
            <a:r>
              <a:rPr lang="ko-KR" altLang="en-US" dirty="0"/>
              <a:t>문자형</a:t>
            </a:r>
            <a:r>
              <a:rPr lang="en-US" altLang="ko-KR" dirty="0"/>
              <a:t>, </a:t>
            </a:r>
            <a:r>
              <a:rPr lang="ko-KR" altLang="en-US" dirty="0" err="1"/>
              <a:t>날짜형</a:t>
            </a:r>
            <a:r>
              <a:rPr lang="en-US" altLang="ko-KR" dirty="0"/>
              <a:t>, </a:t>
            </a:r>
            <a:r>
              <a:rPr lang="ko-KR" altLang="en-US" dirty="0" err="1"/>
              <a:t>불형</a:t>
            </a:r>
            <a:r>
              <a:rPr lang="en-US" altLang="ko-KR" dirty="0"/>
              <a:t>(Boolean) </a:t>
            </a:r>
            <a:r>
              <a:rPr lang="ko-KR" altLang="en-US" dirty="0"/>
              <a:t>등으로 구분</a:t>
            </a:r>
          </a:p>
          <a:p>
            <a:endParaRPr lang="ko-KR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2046" y="2188752"/>
            <a:ext cx="6739908" cy="23203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696812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제약 조건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제약 조건</a:t>
            </a:r>
            <a:r>
              <a:rPr lang="en-US" altLang="ko-KR" dirty="0" smtClean="0"/>
              <a:t>(Constraint)</a:t>
            </a:r>
          </a:p>
          <a:p>
            <a:pPr lvl="1"/>
            <a:r>
              <a:rPr lang="ko-KR" altLang="en-US" dirty="0" smtClean="0"/>
              <a:t>칼럼에 </a:t>
            </a:r>
            <a:r>
              <a:rPr lang="ko-KR" altLang="en-US" dirty="0"/>
              <a:t>부여되는 일종의 속성으로 저장될 데이터에 대한 </a:t>
            </a:r>
            <a:r>
              <a:rPr lang="ko-KR" altLang="en-US" dirty="0" smtClean="0"/>
              <a:t>요구사항</a:t>
            </a:r>
            <a:r>
              <a:rPr lang="en-US" altLang="ko-KR" dirty="0" smtClean="0"/>
              <a:t> </a:t>
            </a:r>
          </a:p>
          <a:p>
            <a:pPr lvl="1"/>
            <a:r>
              <a:rPr lang="ko-KR" altLang="en-US" dirty="0" smtClean="0"/>
              <a:t>제약 </a:t>
            </a:r>
            <a:r>
              <a:rPr lang="ko-KR" altLang="en-US" dirty="0"/>
              <a:t>조건은 데이터베이스 자체적으로 저장될 데이터에 대한 요구 조건을 </a:t>
            </a:r>
            <a:r>
              <a:rPr lang="ko-KR" altLang="en-US" dirty="0" smtClean="0"/>
              <a:t>설정함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따라서 제약 </a:t>
            </a:r>
            <a:r>
              <a:rPr lang="ko-KR" altLang="en-US" dirty="0"/>
              <a:t>조건을 벗어나는 데이터는 원천적으로 </a:t>
            </a:r>
            <a:r>
              <a:rPr lang="ko-KR" altLang="en-US" dirty="0" smtClean="0"/>
              <a:t>차단됨</a:t>
            </a:r>
            <a:r>
              <a:rPr lang="en-US" altLang="ko-KR" dirty="0" smtClean="0"/>
              <a:t> </a:t>
            </a:r>
          </a:p>
          <a:p>
            <a:pPr lvl="1"/>
            <a:r>
              <a:rPr lang="ko-KR" altLang="en-US" dirty="0" smtClean="0"/>
              <a:t>데이터베이스의 </a:t>
            </a:r>
            <a:r>
              <a:rPr lang="ko-KR" altLang="en-US" dirty="0" err="1" smtClean="0"/>
              <a:t>무결성</a:t>
            </a:r>
            <a:r>
              <a:rPr lang="en-US" altLang="ko-KR" dirty="0" smtClean="0"/>
              <a:t>(Integrity)</a:t>
            </a:r>
            <a:r>
              <a:rPr lang="ko-KR" altLang="en-US" dirty="0" smtClean="0"/>
              <a:t>을 </a:t>
            </a:r>
            <a:r>
              <a:rPr lang="ko-KR" altLang="en-US" dirty="0"/>
              <a:t>지키기 위한 방법이 </a:t>
            </a:r>
            <a:r>
              <a:rPr lang="ko-KR" altLang="en-US" dirty="0" smtClean="0"/>
              <a:t>됨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194094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제약 조건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데이터베이스의 대표적인 제약 조건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9263" y="1556792"/>
            <a:ext cx="6245475" cy="2661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3798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키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키</a:t>
            </a:r>
            <a:r>
              <a:rPr lang="en-US" altLang="ko-KR" dirty="0" smtClean="0"/>
              <a:t>(Key) </a:t>
            </a:r>
          </a:p>
          <a:p>
            <a:pPr lvl="1"/>
            <a:r>
              <a:rPr lang="ko-KR" altLang="en-US" dirty="0" err="1" smtClean="0"/>
              <a:t>관계형</a:t>
            </a:r>
            <a:r>
              <a:rPr lang="ko-KR" altLang="en-US" dirty="0" smtClean="0"/>
              <a:t> </a:t>
            </a:r>
            <a:r>
              <a:rPr lang="ko-KR" altLang="en-US" dirty="0"/>
              <a:t>데이터베이스의 제약 조건 중 </a:t>
            </a:r>
            <a:r>
              <a:rPr lang="ko-KR" altLang="en-US" dirty="0" smtClean="0"/>
              <a:t>하나</a:t>
            </a:r>
            <a:r>
              <a:rPr lang="en-US" altLang="ko-KR" dirty="0" smtClean="0"/>
              <a:t> </a:t>
            </a:r>
          </a:p>
          <a:p>
            <a:pPr lvl="1"/>
            <a:r>
              <a:rPr lang="ko-KR" altLang="en-US" dirty="0" smtClean="0"/>
              <a:t>데이터의 </a:t>
            </a:r>
            <a:r>
              <a:rPr lang="ko-KR" altLang="en-US" dirty="0"/>
              <a:t>유일성 및 관계 설정을 위해 </a:t>
            </a:r>
            <a:r>
              <a:rPr lang="ko-KR" altLang="en-US" dirty="0" smtClean="0"/>
              <a:t>사용됨</a:t>
            </a:r>
            <a:r>
              <a:rPr lang="en-US" altLang="ko-KR" dirty="0" smtClean="0"/>
              <a:t> </a:t>
            </a:r>
          </a:p>
          <a:p>
            <a:pPr lvl="1"/>
            <a:r>
              <a:rPr lang="ko-KR" altLang="en-US" dirty="0" smtClean="0"/>
              <a:t>적절한 </a:t>
            </a:r>
            <a:r>
              <a:rPr lang="ko-KR" altLang="en-US" dirty="0"/>
              <a:t>키의 사용은 데이터베이스 설계에서 매우 중요한 </a:t>
            </a:r>
            <a:r>
              <a:rPr lang="ko-KR" altLang="en-US" dirty="0" smtClean="0"/>
              <a:t>요소임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4588299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키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/>
              <a:t>기본키</a:t>
            </a:r>
            <a:r>
              <a:rPr lang="en-US" altLang="ko-KR" dirty="0" smtClean="0"/>
              <a:t>(</a:t>
            </a:r>
            <a:r>
              <a:rPr lang="en-US" altLang="ko-KR" dirty="0"/>
              <a:t>Primary Key, </a:t>
            </a:r>
            <a:r>
              <a:rPr lang="en-US" altLang="ko-KR" dirty="0" smtClean="0"/>
              <a:t>PK)</a:t>
            </a:r>
            <a:endParaRPr lang="ko-KR" altLang="en-US" dirty="0"/>
          </a:p>
          <a:p>
            <a:pPr lvl="1"/>
            <a:r>
              <a:rPr lang="ko-KR" altLang="en-US" dirty="0" err="1" smtClean="0"/>
              <a:t>주키</a:t>
            </a:r>
            <a:r>
              <a:rPr lang="en-US" altLang="ko-KR" dirty="0"/>
              <a:t>, </a:t>
            </a:r>
            <a:r>
              <a:rPr lang="ko-KR" altLang="en-US" dirty="0" err="1"/>
              <a:t>프라이머리키라고도</a:t>
            </a:r>
            <a:r>
              <a:rPr lang="ko-KR" altLang="en-US" dirty="0"/>
              <a:t> </a:t>
            </a:r>
            <a:r>
              <a:rPr lang="ko-KR" altLang="en-US" dirty="0" smtClean="0"/>
              <a:t>불림</a:t>
            </a:r>
            <a:r>
              <a:rPr lang="en-US" altLang="ko-KR" dirty="0" smtClean="0"/>
              <a:t> </a:t>
            </a:r>
          </a:p>
          <a:p>
            <a:pPr lvl="1"/>
            <a:r>
              <a:rPr lang="ko-KR" altLang="en-US" dirty="0" smtClean="0"/>
              <a:t>테이블에 </a:t>
            </a:r>
            <a:r>
              <a:rPr lang="ko-KR" altLang="en-US" dirty="0"/>
              <a:t>저장된 레코드</a:t>
            </a:r>
            <a:r>
              <a:rPr lang="en-US" altLang="ko-KR" dirty="0"/>
              <a:t>(</a:t>
            </a:r>
            <a:r>
              <a:rPr lang="ko-KR" altLang="en-US" dirty="0" err="1"/>
              <a:t>로우</a:t>
            </a:r>
            <a:r>
              <a:rPr lang="en-US" altLang="ko-KR" dirty="0"/>
              <a:t>)</a:t>
            </a:r>
            <a:r>
              <a:rPr lang="ko-KR" altLang="en-US" dirty="0"/>
              <a:t>를 서로 구분할 수 있도록 특정 칼럼에 설정하는 제약 </a:t>
            </a:r>
            <a:r>
              <a:rPr lang="ko-KR" altLang="en-US" dirty="0" smtClean="0"/>
              <a:t>조건</a:t>
            </a:r>
            <a:r>
              <a:rPr lang="en-US" altLang="ko-KR" dirty="0" smtClean="0"/>
              <a:t> </a:t>
            </a:r>
          </a:p>
          <a:p>
            <a:pPr lvl="1"/>
            <a:r>
              <a:rPr lang="ko-KR" altLang="en-US" dirty="0" err="1" smtClean="0"/>
              <a:t>기본키가</a:t>
            </a:r>
            <a:r>
              <a:rPr lang="ko-KR" altLang="en-US" dirty="0" smtClean="0"/>
              <a:t> </a:t>
            </a:r>
            <a:r>
              <a:rPr lang="ko-KR" altLang="en-US" dirty="0"/>
              <a:t>존재하지 않으면 데이터가 중복되고 특정 데이터 검색에 오류가 발생하기 때문에 꼭 설정되어 있어야 </a:t>
            </a:r>
            <a:r>
              <a:rPr lang="ko-KR" altLang="en-US" dirty="0" smtClean="0"/>
              <a:t>함</a:t>
            </a:r>
            <a:endParaRPr lang="en-US" altLang="ko-KR" dirty="0" smtClean="0"/>
          </a:p>
          <a:p>
            <a:pPr lvl="1"/>
            <a:r>
              <a:rPr lang="ko-KR" altLang="en-US" dirty="0"/>
              <a:t>보통 </a:t>
            </a:r>
            <a:r>
              <a:rPr lang="ko-KR" altLang="en-US" dirty="0" err="1"/>
              <a:t>기본키는</a:t>
            </a:r>
            <a:r>
              <a:rPr lang="ko-KR" altLang="en-US" dirty="0"/>
              <a:t> </a:t>
            </a:r>
            <a:r>
              <a:rPr lang="ko-KR" altLang="en-US" dirty="0" smtClean="0"/>
              <a:t>시퀀스</a:t>
            </a:r>
            <a:r>
              <a:rPr lang="en-US" altLang="ko-KR" dirty="0" smtClean="0"/>
              <a:t>(</a:t>
            </a:r>
            <a:r>
              <a:rPr lang="en-US" altLang="ko-KR" dirty="0"/>
              <a:t>Sequence</a:t>
            </a:r>
            <a:r>
              <a:rPr lang="en-US" altLang="ko-KR" dirty="0" smtClean="0"/>
              <a:t>)</a:t>
            </a:r>
            <a:r>
              <a:rPr lang="ko-KR" altLang="en-US" dirty="0" smtClean="0"/>
              <a:t>라 불리는 </a:t>
            </a:r>
            <a:r>
              <a:rPr lang="ko-KR" altLang="en-US" dirty="0"/>
              <a:t>단순 증가 값을 </a:t>
            </a:r>
            <a:r>
              <a:rPr lang="ko-KR" altLang="en-US" dirty="0" smtClean="0"/>
              <a:t>사용함</a:t>
            </a:r>
            <a:r>
              <a:rPr lang="en-US" altLang="ko-KR" dirty="0" smtClean="0"/>
              <a:t> </a:t>
            </a:r>
          </a:p>
          <a:p>
            <a:pPr lvl="2"/>
            <a:r>
              <a:rPr lang="ko-KR" altLang="en-US" dirty="0" smtClean="0"/>
              <a:t>단순 </a:t>
            </a:r>
            <a:r>
              <a:rPr lang="ko-KR" altLang="en-US" dirty="0"/>
              <a:t>증가 </a:t>
            </a:r>
            <a:r>
              <a:rPr lang="ko-KR" altLang="en-US" dirty="0" smtClean="0"/>
              <a:t>값은 </a:t>
            </a:r>
            <a:r>
              <a:rPr lang="en-US" altLang="ko-KR" dirty="0"/>
              <a:t>1</a:t>
            </a:r>
            <a:r>
              <a:rPr lang="ko-KR" altLang="en-US" dirty="0"/>
              <a:t>부터 시작해서 </a:t>
            </a:r>
            <a:r>
              <a:rPr lang="en-US" altLang="ko-KR" dirty="0"/>
              <a:t>1</a:t>
            </a:r>
            <a:r>
              <a:rPr lang="ko-KR" altLang="en-US" dirty="0"/>
              <a:t>씩 단계적으로 증가하는 숫자로</a:t>
            </a:r>
            <a:r>
              <a:rPr lang="en-US" altLang="ko-KR" dirty="0"/>
              <a:t>, </a:t>
            </a:r>
            <a:r>
              <a:rPr lang="ko-KR" altLang="en-US" dirty="0"/>
              <a:t>단순히 데이터를 서로 구분하는 용도로만 </a:t>
            </a:r>
            <a:r>
              <a:rPr lang="ko-KR" altLang="en-US" dirty="0" smtClean="0"/>
              <a:t>사용함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534919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키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학생정보 테이블 변경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[</a:t>
            </a:r>
            <a:r>
              <a:rPr lang="ko-KR" altLang="en-US" dirty="0"/>
              <a:t>그림 </a:t>
            </a:r>
            <a:r>
              <a:rPr lang="en-US" altLang="ko-KR" dirty="0"/>
              <a:t>9-3]</a:t>
            </a:r>
            <a:r>
              <a:rPr lang="ko-KR" altLang="en-US" dirty="0"/>
              <a:t>에서 김길동 학생이 </a:t>
            </a:r>
            <a:r>
              <a:rPr lang="en-US" altLang="ko-KR" dirty="0"/>
              <a:t>2</a:t>
            </a:r>
            <a:r>
              <a:rPr lang="ko-KR" altLang="en-US" dirty="0"/>
              <a:t>명이기 </a:t>
            </a:r>
            <a:r>
              <a:rPr lang="ko-KR" altLang="en-US" dirty="0" smtClean="0"/>
              <a:t>때문에 이름은 </a:t>
            </a:r>
            <a:r>
              <a:rPr lang="ko-KR" altLang="en-US" dirty="0"/>
              <a:t>중복이 </a:t>
            </a:r>
            <a:r>
              <a:rPr lang="ko-KR" altLang="en-US" dirty="0" smtClean="0"/>
              <a:t>가능함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따라서 </a:t>
            </a:r>
            <a:r>
              <a:rPr lang="ko-KR" altLang="en-US" dirty="0"/>
              <a:t>별도의 중복되지 않는 값이 </a:t>
            </a:r>
            <a:r>
              <a:rPr lang="ko-KR" altLang="en-US" dirty="0" err="1"/>
              <a:t>기본키로</a:t>
            </a:r>
            <a:r>
              <a:rPr lang="ko-KR" altLang="en-US" dirty="0"/>
              <a:t> </a:t>
            </a:r>
            <a:r>
              <a:rPr lang="ko-KR" altLang="en-US" dirty="0" smtClean="0"/>
              <a:t>필요함</a:t>
            </a:r>
            <a:r>
              <a:rPr lang="en-US" altLang="ko-KR" dirty="0" smtClean="0"/>
              <a:t> </a:t>
            </a:r>
          </a:p>
          <a:p>
            <a:pPr lvl="1"/>
            <a:r>
              <a:rPr lang="ko-KR" altLang="en-US" dirty="0" smtClean="0"/>
              <a:t>하지만 </a:t>
            </a:r>
            <a:r>
              <a:rPr lang="ko-KR" altLang="en-US" dirty="0"/>
              <a:t>학번</a:t>
            </a:r>
            <a:r>
              <a:rPr lang="en-US" altLang="ko-KR" dirty="0"/>
              <a:t>, </a:t>
            </a:r>
            <a:r>
              <a:rPr lang="ko-KR" altLang="en-US" dirty="0"/>
              <a:t>주민등록번호 등의 </a:t>
            </a:r>
            <a:r>
              <a:rPr lang="ko-KR" altLang="en-US" dirty="0" smtClean="0"/>
              <a:t>고유번호는 </a:t>
            </a:r>
            <a:r>
              <a:rPr lang="ko-KR" altLang="en-US" dirty="0"/>
              <a:t>개인정보에 해당하므로 외부에 노출되지 않는 것이 좋기 때문에 </a:t>
            </a:r>
            <a:r>
              <a:rPr lang="ko-KR" altLang="en-US" dirty="0" err="1"/>
              <a:t>기본키로</a:t>
            </a:r>
            <a:r>
              <a:rPr lang="ko-KR" altLang="en-US" dirty="0"/>
              <a:t> </a:t>
            </a:r>
            <a:r>
              <a:rPr lang="ko-KR" altLang="en-US" dirty="0" smtClean="0"/>
              <a:t>부적합함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2858" y="3284984"/>
            <a:ext cx="5458285" cy="2329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050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키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/>
              <a:t>외래키</a:t>
            </a:r>
            <a:r>
              <a:rPr lang="en-US" altLang="ko-KR" dirty="0" smtClean="0"/>
              <a:t>(Foreign </a:t>
            </a:r>
            <a:r>
              <a:rPr lang="en-US" altLang="ko-KR" dirty="0"/>
              <a:t>Key, </a:t>
            </a:r>
            <a:r>
              <a:rPr lang="en-US" altLang="ko-KR" dirty="0" smtClean="0"/>
              <a:t>FK)</a:t>
            </a:r>
          </a:p>
          <a:p>
            <a:pPr lvl="1"/>
            <a:r>
              <a:rPr lang="ko-KR" altLang="en-US" dirty="0" smtClean="0"/>
              <a:t>테이블 </a:t>
            </a:r>
            <a:r>
              <a:rPr lang="ko-KR" altLang="en-US" dirty="0"/>
              <a:t>간의 관계를 설정하기 위해 사용하며 참조 </a:t>
            </a:r>
            <a:r>
              <a:rPr lang="ko-KR" altLang="en-US" dirty="0" err="1"/>
              <a:t>무결성을</a:t>
            </a:r>
            <a:r>
              <a:rPr lang="ko-KR" altLang="en-US" dirty="0"/>
              <a:t> 제공하기 위한 </a:t>
            </a:r>
            <a:r>
              <a:rPr lang="ko-KR" altLang="en-US" dirty="0" smtClean="0"/>
              <a:t>용도</a:t>
            </a:r>
            <a:endParaRPr lang="en-US" altLang="ko-KR" dirty="0"/>
          </a:p>
          <a:p>
            <a:pPr lvl="1"/>
            <a:r>
              <a:rPr lang="en-US" altLang="ko-KR" dirty="0"/>
              <a:t>[</a:t>
            </a:r>
            <a:r>
              <a:rPr lang="ko-KR" altLang="en-US" dirty="0"/>
              <a:t>그림 </a:t>
            </a:r>
            <a:r>
              <a:rPr lang="en-US" altLang="ko-KR" dirty="0"/>
              <a:t>9-3]</a:t>
            </a:r>
            <a:r>
              <a:rPr lang="ko-KR" altLang="en-US" dirty="0"/>
              <a:t>에서 대학 칼럼의 </a:t>
            </a:r>
            <a:r>
              <a:rPr lang="ko-KR" altLang="en-US" dirty="0" err="1"/>
              <a:t>자료형은</a:t>
            </a:r>
            <a:r>
              <a:rPr lang="ko-KR" altLang="en-US" dirty="0"/>
              <a:t> 문자열로</a:t>
            </a:r>
            <a:r>
              <a:rPr lang="en-US" altLang="ko-KR" dirty="0"/>
              <a:t>, </a:t>
            </a:r>
            <a:r>
              <a:rPr lang="ko-KR" altLang="en-US" dirty="0"/>
              <a:t>다음의 데이터는 모두 동일한 학교를 </a:t>
            </a:r>
            <a:r>
              <a:rPr lang="ko-KR" altLang="en-US" dirty="0" smtClean="0"/>
              <a:t>의미함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2"/>
            <a:endParaRPr lang="en-US" altLang="ko-KR" dirty="0"/>
          </a:p>
          <a:p>
            <a:pPr lvl="1"/>
            <a:r>
              <a:rPr lang="ko-KR" altLang="en-US" dirty="0" smtClean="0"/>
              <a:t>데이터의 </a:t>
            </a:r>
            <a:r>
              <a:rPr lang="ko-KR" altLang="en-US" dirty="0"/>
              <a:t>의미는 동일하지만 검색에서 문제가 </a:t>
            </a:r>
            <a:r>
              <a:rPr lang="ko-KR" altLang="en-US" dirty="0" smtClean="0"/>
              <a:t>발생함</a:t>
            </a:r>
            <a:r>
              <a:rPr lang="en-US" altLang="ko-KR" dirty="0" smtClean="0"/>
              <a:t> </a:t>
            </a:r>
          </a:p>
          <a:p>
            <a:pPr lvl="2"/>
            <a:r>
              <a:rPr lang="ko-KR" altLang="en-US" dirty="0" smtClean="0"/>
              <a:t>같은 학교임에도 </a:t>
            </a:r>
            <a:r>
              <a:rPr lang="en-US" altLang="ko-KR" dirty="0" smtClean="0"/>
              <a:t>AA</a:t>
            </a:r>
            <a:r>
              <a:rPr lang="ko-KR" altLang="en-US" dirty="0"/>
              <a:t>대학교 </a:t>
            </a:r>
            <a:r>
              <a:rPr lang="en-US" altLang="ko-KR" dirty="0"/>
              <a:t>or AA </a:t>
            </a:r>
            <a:r>
              <a:rPr lang="ko-KR" altLang="en-US" dirty="0"/>
              <a:t>대학교 </a:t>
            </a:r>
            <a:r>
              <a:rPr lang="en-US" altLang="ko-KR" dirty="0"/>
              <a:t>or </a:t>
            </a:r>
            <a:r>
              <a:rPr lang="ko-KR" altLang="en-US" dirty="0" err="1"/>
              <a:t>에이에이</a:t>
            </a:r>
            <a:r>
              <a:rPr lang="ko-KR" altLang="en-US" dirty="0"/>
              <a:t> 대학교 등과 같이 조건 검색을 해야 하는 문제가 </a:t>
            </a:r>
            <a:r>
              <a:rPr lang="ko-KR" altLang="en-US" dirty="0" smtClean="0"/>
              <a:t>발생함</a:t>
            </a:r>
            <a:endParaRPr lang="en-US" altLang="ko-KR" dirty="0"/>
          </a:p>
          <a:p>
            <a:pPr lvl="1"/>
            <a:r>
              <a:rPr lang="ko-KR" altLang="en-US" dirty="0"/>
              <a:t>이러한 문제를 원천적으로 차단하기 위해서는 등록 가능한 대학정보 테이블을 별도로 두고 이를 참조할 수 있도록 </a:t>
            </a:r>
            <a:r>
              <a:rPr lang="ko-KR" altLang="en-US" dirty="0" err="1"/>
              <a:t>외래키를</a:t>
            </a:r>
            <a:r>
              <a:rPr lang="ko-KR" altLang="en-US" dirty="0"/>
              <a:t> 등록해 사용해야 </a:t>
            </a:r>
            <a:r>
              <a:rPr lang="ko-KR" altLang="en-US" dirty="0" smtClean="0"/>
              <a:t>함</a:t>
            </a:r>
            <a:endParaRPr lang="en-US" altLang="ko-KR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6383" y="2420888"/>
            <a:ext cx="6731235" cy="5247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833503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 bwMode="auto">
          <a:xfrm>
            <a:off x="3826427" y="836712"/>
            <a:ext cx="4984057" cy="1631216"/>
          </a:xfrm>
          <a:prstGeom prst="rect">
            <a:avLst/>
          </a:prstGeom>
        </p:spPr>
        <p:txBody>
          <a:bodyPr wrap="none"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 marL="0" marR="0" indent="0" algn="r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4000" b="1" dirty="0" smtClean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Chapter 09</a:t>
            </a:r>
            <a:endParaRPr lang="en-US" altLang="ko-KR" sz="4000" b="1" baseline="0" dirty="0" smtClean="0">
              <a:solidFill>
                <a:schemeClr val="bg1">
                  <a:lumMod val="95000"/>
                </a:schemeClr>
              </a:solidFill>
              <a:latin typeface="+mj-ea"/>
              <a:ea typeface="+mj-ea"/>
            </a:endParaRPr>
          </a:p>
          <a:p>
            <a:pPr marL="0" marR="0" indent="0" algn="r" defTabSz="914400" rtl="0" eaLnBrk="1" fontAlgn="base" latinLnBrk="1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4000" b="1" kern="1200" spc="-150" dirty="0" smtClean="0">
                <a:latin typeface="+mj-ea"/>
                <a:ea typeface="+mj-ea"/>
              </a:rPr>
              <a:t>데이터베이스와 </a:t>
            </a:r>
            <a:r>
              <a:rPr kumimoji="1" lang="en-US" altLang="ko-KR" sz="4000" b="1" kern="1200" spc="-150" dirty="0" smtClean="0">
                <a:latin typeface="+mj-ea"/>
                <a:ea typeface="+mj-ea"/>
              </a:rPr>
              <a:t>JDBC</a:t>
            </a:r>
            <a:endParaRPr kumimoji="1" lang="en-US" altLang="ko-KR" sz="4000" b="1" kern="1200" spc="-15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840583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키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3528" y="764704"/>
            <a:ext cx="8640960" cy="5361459"/>
          </a:xfrm>
        </p:spPr>
        <p:txBody>
          <a:bodyPr/>
          <a:lstStyle/>
          <a:p>
            <a:pPr marL="342900" lvl="1" indent="-342900">
              <a:lnSpc>
                <a:spcPct val="100000"/>
              </a:lnSpc>
              <a:buClr>
                <a:srgbClr val="FF7C80"/>
              </a:buClr>
              <a:buSzPct val="100000"/>
              <a:buFont typeface="Wingdings" panose="05000000000000000000" pitchFamily="2" charset="2"/>
              <a:buChar char="n"/>
              <a:tabLst/>
            </a:pPr>
            <a:r>
              <a:rPr lang="ko-KR" altLang="en-US" sz="1800" dirty="0"/>
              <a:t>대학정보 </a:t>
            </a:r>
            <a:r>
              <a:rPr lang="ko-KR" altLang="en-US" sz="1800" dirty="0" smtClean="0"/>
              <a:t>테이블과 학생정보 테이블 변경</a:t>
            </a:r>
            <a:endParaRPr lang="en-US" altLang="ko-KR" sz="1800" dirty="0" smtClean="0"/>
          </a:p>
          <a:p>
            <a:pPr lvl="1"/>
            <a:r>
              <a:rPr lang="ko-KR" altLang="en-US" dirty="0" smtClean="0"/>
              <a:t>대학코드를 </a:t>
            </a:r>
            <a:r>
              <a:rPr lang="ko-KR" altLang="en-US" dirty="0" err="1" smtClean="0"/>
              <a:t>기본키</a:t>
            </a:r>
            <a:r>
              <a:rPr lang="en-US" altLang="ko-KR" dirty="0" smtClean="0"/>
              <a:t>(PK)</a:t>
            </a:r>
            <a:r>
              <a:rPr lang="ko-KR" altLang="en-US" dirty="0" smtClean="0"/>
              <a:t>로 설정함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2"/>
            <a:endParaRPr lang="en-US" altLang="ko-KR" dirty="0"/>
          </a:p>
          <a:p>
            <a:pPr lvl="1"/>
            <a:endParaRPr lang="en-US" altLang="ko-KR" dirty="0" smtClean="0"/>
          </a:p>
          <a:p>
            <a:pPr lvl="2"/>
            <a:endParaRPr lang="en-US" altLang="ko-KR" dirty="0"/>
          </a:p>
          <a:p>
            <a:pPr lvl="1"/>
            <a:r>
              <a:rPr lang="ko-KR" altLang="en-US" dirty="0" smtClean="0"/>
              <a:t>학생정보 테이블</a:t>
            </a:r>
            <a:r>
              <a:rPr lang="en-US" altLang="ko-KR" dirty="0" smtClean="0"/>
              <a:t>([</a:t>
            </a:r>
            <a:r>
              <a:rPr lang="ko-KR" altLang="en-US" dirty="0" smtClean="0"/>
              <a:t>그림 </a:t>
            </a:r>
            <a:r>
              <a:rPr lang="en-US" altLang="ko-KR" dirty="0" smtClean="0"/>
              <a:t>9-6])</a:t>
            </a:r>
            <a:r>
              <a:rPr lang="ko-KR" altLang="en-US" dirty="0" smtClean="0"/>
              <a:t>은 다음과 </a:t>
            </a:r>
            <a:r>
              <a:rPr lang="ko-KR" altLang="en-US" dirty="0"/>
              <a:t>같이 </a:t>
            </a:r>
            <a:r>
              <a:rPr lang="ko-KR" altLang="en-US" dirty="0" smtClean="0"/>
              <a:t>수정됨</a:t>
            </a:r>
            <a:r>
              <a:rPr lang="en-US" altLang="ko-KR" dirty="0" smtClean="0"/>
              <a:t> </a:t>
            </a:r>
          </a:p>
          <a:p>
            <a:pPr lvl="2"/>
            <a:r>
              <a:rPr lang="ko-KR" altLang="en-US" dirty="0" smtClean="0"/>
              <a:t>대학 </a:t>
            </a:r>
            <a:r>
              <a:rPr lang="ko-KR" altLang="en-US" dirty="0"/>
              <a:t>칼럼은 </a:t>
            </a:r>
            <a:r>
              <a:rPr lang="ko-KR" altLang="en-US" dirty="0" err="1"/>
              <a:t>외래키</a:t>
            </a:r>
            <a:r>
              <a:rPr lang="en-US" altLang="ko-KR" dirty="0"/>
              <a:t>(FK)</a:t>
            </a:r>
            <a:r>
              <a:rPr lang="ko-KR" altLang="en-US" dirty="0"/>
              <a:t>로 </a:t>
            </a:r>
            <a:r>
              <a:rPr lang="ko-KR" altLang="en-US" dirty="0" smtClean="0"/>
              <a:t>설정</a:t>
            </a:r>
            <a:r>
              <a:rPr lang="en-US" altLang="ko-KR" dirty="0" smtClean="0"/>
              <a:t>,</a:t>
            </a:r>
            <a:r>
              <a:rPr lang="ko-KR" altLang="en-US" dirty="0" smtClean="0"/>
              <a:t> </a:t>
            </a:r>
            <a:r>
              <a:rPr lang="ko-KR" altLang="en-US" dirty="0" err="1"/>
              <a:t>대학명</a:t>
            </a:r>
            <a:r>
              <a:rPr lang="ko-KR" altLang="en-US" dirty="0"/>
              <a:t> 대신 대학정보 테이블의 대학코드를 </a:t>
            </a:r>
            <a:r>
              <a:rPr lang="ko-KR" altLang="en-US" dirty="0" err="1"/>
              <a:t>외래키로</a:t>
            </a:r>
            <a:r>
              <a:rPr lang="ko-KR" altLang="en-US" dirty="0"/>
              <a:t> </a:t>
            </a:r>
            <a:r>
              <a:rPr lang="ko-KR" altLang="en-US" dirty="0" smtClean="0"/>
              <a:t>등록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960" y="1196752"/>
            <a:ext cx="2785624" cy="151996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2790" y="3717032"/>
            <a:ext cx="4938420" cy="2105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748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키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3528" y="764704"/>
            <a:ext cx="8640960" cy="5361459"/>
          </a:xfrm>
        </p:spPr>
        <p:txBody>
          <a:bodyPr/>
          <a:lstStyle/>
          <a:p>
            <a:pPr marL="342900" lvl="1" indent="-342900">
              <a:lnSpc>
                <a:spcPct val="100000"/>
              </a:lnSpc>
              <a:buClr>
                <a:srgbClr val="FF7C80"/>
              </a:buClr>
              <a:buSzPct val="100000"/>
              <a:buFont typeface="Wingdings" panose="05000000000000000000" pitchFamily="2" charset="2"/>
              <a:buChar char="n"/>
              <a:tabLst/>
            </a:pPr>
            <a:r>
              <a:rPr lang="ko-KR" altLang="en-US" sz="1800" dirty="0"/>
              <a:t>대학정보 </a:t>
            </a:r>
            <a:r>
              <a:rPr lang="ko-KR" altLang="en-US" sz="1800" dirty="0" smtClean="0"/>
              <a:t>테이블과 학생정보 테이블 변경</a:t>
            </a:r>
            <a:endParaRPr lang="en-US" altLang="ko-KR" sz="1800" dirty="0" smtClean="0"/>
          </a:p>
          <a:p>
            <a:pPr lvl="1"/>
            <a:r>
              <a:rPr lang="ko-KR" altLang="en-US" dirty="0" smtClean="0"/>
              <a:t>학생정보 </a:t>
            </a:r>
            <a:r>
              <a:rPr lang="ko-KR" altLang="en-US" dirty="0"/>
              <a:t>테이블의 대학 칼럼에 대학정보 테이블에 없는 값을 </a:t>
            </a:r>
            <a:r>
              <a:rPr lang="ko-KR" altLang="en-US" dirty="0" smtClean="0"/>
              <a:t>등록하는 경우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에러가 </a:t>
            </a:r>
            <a:r>
              <a:rPr lang="ko-KR" altLang="en-US" dirty="0"/>
              <a:t>발생하고 데이터가 등록되지 </a:t>
            </a:r>
            <a:r>
              <a:rPr lang="ko-KR" altLang="en-US" dirty="0" smtClean="0"/>
              <a:t>않음</a:t>
            </a:r>
            <a:r>
              <a:rPr lang="en-US" altLang="ko-KR" dirty="0" smtClean="0"/>
              <a:t> </a:t>
            </a:r>
          </a:p>
          <a:p>
            <a:pPr lvl="1"/>
            <a:r>
              <a:rPr lang="ko-KR" altLang="en-US" dirty="0" smtClean="0"/>
              <a:t>대학코드 </a:t>
            </a:r>
            <a:r>
              <a:rPr lang="ko-KR" altLang="en-US" dirty="0"/>
              <a:t>테이블에서 특정 대학을 삭제하는 </a:t>
            </a:r>
            <a:r>
              <a:rPr lang="ko-KR" altLang="en-US" dirty="0" smtClean="0"/>
              <a:t>경우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해당 </a:t>
            </a:r>
            <a:r>
              <a:rPr lang="ko-KR" altLang="en-US" dirty="0"/>
              <a:t>데이터를 학생정보 테이블에서 참조하고 있기 때문에 단순한 삭제 쿼리로는 데이터가 바로 삭제되지 </a:t>
            </a:r>
            <a:r>
              <a:rPr lang="ko-KR" altLang="en-US" dirty="0" smtClean="0"/>
              <a:t>않음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132446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시퀀스</a:t>
            </a:r>
            <a:r>
              <a:rPr lang="en-US" altLang="ko-KR" dirty="0" smtClean="0"/>
              <a:t>, </a:t>
            </a:r>
            <a:r>
              <a:rPr lang="ko-KR" altLang="en-US" dirty="0" smtClean="0"/>
              <a:t>트랜잭션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시퀀스</a:t>
            </a:r>
            <a:r>
              <a:rPr lang="en-US" altLang="ko-KR" dirty="0" smtClean="0"/>
              <a:t>(Sequence)</a:t>
            </a:r>
          </a:p>
          <a:p>
            <a:pPr lvl="1"/>
            <a:r>
              <a:rPr lang="ko-KR" altLang="en-US" dirty="0" err="1" smtClean="0"/>
              <a:t>기본키</a:t>
            </a:r>
            <a:r>
              <a:rPr lang="ko-KR" altLang="en-US" dirty="0" smtClean="0"/>
              <a:t> </a:t>
            </a:r>
            <a:r>
              <a:rPr lang="ko-KR" altLang="en-US" dirty="0"/>
              <a:t>칼럼을 관리하기 위해 사용하는 데이터베이스 </a:t>
            </a:r>
            <a:r>
              <a:rPr lang="ko-KR" altLang="en-US" dirty="0" smtClean="0"/>
              <a:t>객체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보통 </a:t>
            </a:r>
            <a:r>
              <a:rPr lang="ko-KR" altLang="en-US" dirty="0"/>
              <a:t>데이터를 추가할 때 순차적으로 증가하는 값을 자동으로 </a:t>
            </a:r>
            <a:r>
              <a:rPr lang="ko-KR" altLang="en-US" dirty="0" smtClean="0"/>
              <a:t>생성함</a:t>
            </a:r>
            <a:endParaRPr lang="en-US" altLang="ko-KR" dirty="0"/>
          </a:p>
          <a:p>
            <a:pPr lvl="1"/>
            <a:r>
              <a:rPr lang="ko-KR" altLang="en-US" dirty="0"/>
              <a:t>최근의 데이터베이스는 </a:t>
            </a:r>
            <a:r>
              <a:rPr lang="en-US" altLang="ko-KR" dirty="0"/>
              <a:t>auto increment, </a:t>
            </a:r>
            <a:r>
              <a:rPr lang="en-US" altLang="ko-KR" dirty="0" err="1"/>
              <a:t>auto_increment</a:t>
            </a:r>
            <a:r>
              <a:rPr lang="ko-KR" altLang="en-US" dirty="0"/>
              <a:t>와 같은 속성을 칼럼에 추가하는 것으로 자동 증가 값을 사용할 수 </a:t>
            </a:r>
            <a:r>
              <a:rPr lang="ko-KR" altLang="en-US" dirty="0" smtClean="0"/>
              <a:t>있음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79022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시퀀스</a:t>
            </a:r>
            <a:r>
              <a:rPr lang="en-US" altLang="ko-KR" dirty="0" smtClean="0"/>
              <a:t>, </a:t>
            </a:r>
            <a:r>
              <a:rPr lang="ko-KR" altLang="en-US" dirty="0" smtClean="0"/>
              <a:t>트랜잭션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트랜잭션</a:t>
            </a:r>
            <a:r>
              <a:rPr lang="en-US" altLang="ko-KR" dirty="0"/>
              <a:t>(</a:t>
            </a:r>
            <a:r>
              <a:rPr lang="en-US" altLang="ko-KR" dirty="0" smtClean="0"/>
              <a:t>Transaction)</a:t>
            </a:r>
          </a:p>
          <a:p>
            <a:pPr lvl="1"/>
            <a:r>
              <a:rPr lang="ko-KR" altLang="en-US" dirty="0" smtClean="0"/>
              <a:t>프로그램에서 어떤 이벤트가 발생했을 때 여러 테이블의 데이터를 차례로 변경해야 하는 경우가 많이 발생함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예</a:t>
            </a:r>
            <a:r>
              <a:rPr lang="en-US" altLang="ko-KR" dirty="0" smtClean="0"/>
              <a:t>) </a:t>
            </a:r>
            <a:r>
              <a:rPr lang="ko-KR" altLang="en-US" dirty="0"/>
              <a:t>동일 은행의 </a:t>
            </a:r>
            <a:r>
              <a:rPr lang="en-US" altLang="ko-KR" dirty="0"/>
              <a:t>A</a:t>
            </a:r>
            <a:r>
              <a:rPr lang="ko-KR" altLang="en-US" dirty="0"/>
              <a:t>계좌에서 </a:t>
            </a:r>
            <a:r>
              <a:rPr lang="en-US" altLang="ko-KR" dirty="0"/>
              <a:t>B</a:t>
            </a:r>
            <a:r>
              <a:rPr lang="ko-KR" altLang="en-US" dirty="0"/>
              <a:t>계좌로 이체한다고 했을 때</a:t>
            </a:r>
            <a:r>
              <a:rPr lang="en-US" altLang="ko-KR" dirty="0" smtClean="0"/>
              <a:t> </a:t>
            </a:r>
          </a:p>
          <a:p>
            <a:pPr lvl="2"/>
            <a:r>
              <a:rPr lang="ko-KR" altLang="en-US" dirty="0" smtClean="0"/>
              <a:t>계좌는 테이블로 볼 수 있음</a:t>
            </a:r>
            <a:r>
              <a:rPr lang="en-US" altLang="ko-KR" dirty="0" smtClean="0"/>
              <a:t> </a:t>
            </a:r>
          </a:p>
          <a:p>
            <a:pPr lvl="2"/>
            <a:r>
              <a:rPr lang="en-US" altLang="ko-KR" dirty="0" smtClean="0"/>
              <a:t>A</a:t>
            </a:r>
            <a:r>
              <a:rPr lang="ko-KR" altLang="en-US" dirty="0" smtClean="0"/>
              <a:t>계좌에서 </a:t>
            </a:r>
            <a:r>
              <a:rPr lang="en-US" altLang="ko-KR" dirty="0" smtClean="0"/>
              <a:t>100</a:t>
            </a:r>
            <a:r>
              <a:rPr lang="ko-KR" altLang="en-US" dirty="0" smtClean="0"/>
              <a:t>만 원을 차감한 후 </a:t>
            </a:r>
            <a:r>
              <a:rPr lang="en-US" altLang="ko-KR" dirty="0" smtClean="0"/>
              <a:t>B</a:t>
            </a:r>
            <a:r>
              <a:rPr lang="ko-KR" altLang="en-US" dirty="0" smtClean="0"/>
              <a:t>계좌에 </a:t>
            </a:r>
            <a:r>
              <a:rPr lang="en-US" altLang="ko-KR" dirty="0" smtClean="0"/>
              <a:t>100</a:t>
            </a:r>
            <a:r>
              <a:rPr lang="ko-KR" altLang="en-US" dirty="0" smtClean="0"/>
              <a:t>만 원을 추가하면 계좌이체가 완료됨</a:t>
            </a:r>
            <a:r>
              <a:rPr lang="en-US" altLang="ko-KR" dirty="0" smtClean="0"/>
              <a:t> </a:t>
            </a:r>
          </a:p>
          <a:p>
            <a:pPr lvl="2"/>
            <a:r>
              <a:rPr lang="ko-KR" altLang="en-US" dirty="0" smtClean="0"/>
              <a:t>이때 </a:t>
            </a:r>
            <a:r>
              <a:rPr lang="en-US" altLang="ko-KR" dirty="0" smtClean="0"/>
              <a:t>A</a:t>
            </a:r>
            <a:r>
              <a:rPr lang="ko-KR" altLang="en-US" dirty="0" smtClean="0"/>
              <a:t>계좌에서 차감 후 </a:t>
            </a:r>
            <a:r>
              <a:rPr lang="en-US" altLang="ko-KR" dirty="0" smtClean="0"/>
              <a:t>B</a:t>
            </a:r>
            <a:r>
              <a:rPr lang="ko-KR" altLang="en-US" dirty="0" smtClean="0"/>
              <a:t>계좌에 추가하는 과정에서 에러가 발생하면 </a:t>
            </a:r>
            <a:r>
              <a:rPr lang="en-US" altLang="ko-KR" dirty="0" smtClean="0"/>
              <a:t>A</a:t>
            </a:r>
            <a:r>
              <a:rPr lang="ko-KR" altLang="en-US" dirty="0" smtClean="0"/>
              <a:t>계좌에서 차감했던 금액은 다시 원래대로 되돌려야 함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이때 트랜잭션이란 하나의 </a:t>
            </a:r>
            <a:r>
              <a:rPr lang="ko-KR" altLang="en-US" dirty="0"/>
              <a:t>논리적 기능을 수행하기 위해 여러 작업을 묶어서 처리하는 것을 의미함</a:t>
            </a:r>
            <a:endParaRPr lang="en-US" altLang="ko-KR" dirty="0"/>
          </a:p>
          <a:p>
            <a:pPr lvl="1"/>
            <a:r>
              <a:rPr lang="ko-KR" altLang="en-US" dirty="0"/>
              <a:t>이러한 트랜잭션은 데이터베이스 혹은 </a:t>
            </a:r>
            <a:r>
              <a:rPr lang="ko-KR" altLang="en-US" dirty="0" err="1"/>
              <a:t>미들웨어</a:t>
            </a:r>
            <a:r>
              <a:rPr lang="ko-KR" altLang="en-US" dirty="0"/>
              <a:t> 레벨에서 처리할 수 있어야 함</a:t>
            </a:r>
          </a:p>
          <a:p>
            <a:pPr lvl="1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4411065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시퀀스</a:t>
            </a:r>
            <a:r>
              <a:rPr lang="en-US" altLang="ko-KR" dirty="0" smtClean="0"/>
              <a:t>, </a:t>
            </a:r>
            <a:r>
              <a:rPr lang="ko-KR" altLang="en-US" dirty="0" smtClean="0"/>
              <a:t>트랜잭션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데이터베이스에서 제공하는 </a:t>
            </a:r>
            <a:r>
              <a:rPr lang="ko-KR" altLang="en-US" dirty="0"/>
              <a:t>트랜잭션 관리를 위한 </a:t>
            </a:r>
            <a:r>
              <a:rPr lang="ko-KR" altLang="en-US" dirty="0" smtClean="0"/>
              <a:t>명령</a:t>
            </a:r>
            <a:endParaRPr lang="en-US" altLang="ko-KR" dirty="0"/>
          </a:p>
          <a:p>
            <a:pPr lvl="1"/>
            <a:r>
              <a:rPr lang="en-US" altLang="ko-KR" dirty="0" smtClean="0"/>
              <a:t>commit</a:t>
            </a:r>
            <a:r>
              <a:rPr lang="en-US" altLang="ko-KR" dirty="0"/>
              <a:t>: </a:t>
            </a:r>
            <a:r>
              <a:rPr lang="ko-KR" altLang="en-US" dirty="0"/>
              <a:t>모든 데이터의 변화를 실제 </a:t>
            </a:r>
            <a:r>
              <a:rPr lang="ko-KR" altLang="en-US" dirty="0" smtClean="0"/>
              <a:t>적용함</a:t>
            </a:r>
            <a:endParaRPr lang="en-US" altLang="ko-KR" dirty="0"/>
          </a:p>
          <a:p>
            <a:pPr lvl="1"/>
            <a:r>
              <a:rPr lang="en-US" altLang="ko-KR" dirty="0" smtClean="0"/>
              <a:t>rollback</a:t>
            </a:r>
            <a:r>
              <a:rPr lang="en-US" altLang="ko-KR" dirty="0"/>
              <a:t>: </a:t>
            </a:r>
            <a:r>
              <a:rPr lang="ko-KR" altLang="en-US" dirty="0"/>
              <a:t>문제 발생 시 현재까지의 변화를 원래대로 </a:t>
            </a:r>
            <a:r>
              <a:rPr lang="ko-KR" altLang="en-US" dirty="0" smtClean="0"/>
              <a:t>되돌림</a:t>
            </a:r>
            <a:endParaRPr lang="en-US" altLang="ko-KR" dirty="0"/>
          </a:p>
          <a:p>
            <a:pPr lvl="1"/>
            <a:r>
              <a:rPr lang="en-US" altLang="ko-KR" dirty="0"/>
              <a:t>A~C </a:t>
            </a:r>
            <a:r>
              <a:rPr lang="ko-KR" altLang="en-US" dirty="0"/>
              <a:t>순으로 진행되는 트랜잭션의 처리 </a:t>
            </a:r>
            <a:r>
              <a:rPr lang="ko-KR" altLang="en-US" dirty="0" smtClean="0"/>
              <a:t>과정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271"/>
          <a:stretch/>
        </p:blipFill>
        <p:spPr>
          <a:xfrm>
            <a:off x="683473" y="2924944"/>
            <a:ext cx="3600495" cy="173436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065" b="7325"/>
          <a:stretch/>
        </p:blipFill>
        <p:spPr>
          <a:xfrm>
            <a:off x="4775986" y="2924944"/>
            <a:ext cx="3600495" cy="206996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22" b="-1"/>
          <a:stretch/>
        </p:blipFill>
        <p:spPr>
          <a:xfrm>
            <a:off x="611560" y="5154448"/>
            <a:ext cx="3600495" cy="15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9046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889F0327-7F53-4294-9100-3BD280A868FB}"/>
              </a:ext>
            </a:extLst>
          </p:cNvPr>
          <p:cNvSpPr txBox="1"/>
          <p:nvPr/>
        </p:nvSpPr>
        <p:spPr>
          <a:xfrm>
            <a:off x="170954" y="2456892"/>
            <a:ext cx="8802093" cy="194421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altLang="ko-KR" sz="4000" b="1" dirty="0">
                <a:latin typeface="+mj-lt"/>
                <a:ea typeface="굴림"/>
              </a:rPr>
              <a:t>Section </a:t>
            </a:r>
            <a:r>
              <a:rPr lang="en-US" altLang="ko-KR" sz="4000" b="1" dirty="0" smtClean="0">
                <a:latin typeface="+mj-lt"/>
                <a:ea typeface="굴림"/>
              </a:rPr>
              <a:t>03</a:t>
            </a:r>
            <a:endParaRPr lang="en-US" altLang="ko-KR" sz="4000" b="1" dirty="0">
              <a:latin typeface="+mj-lt"/>
              <a:ea typeface="굴림"/>
            </a:endParaRPr>
          </a:p>
          <a:p>
            <a:pPr algn="ctr"/>
            <a:r>
              <a:rPr lang="en-US" altLang="ko-KR" sz="4000" b="1" dirty="0" smtClean="0">
                <a:latin typeface="+mn-ea"/>
                <a:ea typeface="+mn-ea"/>
              </a:rPr>
              <a:t>H2 </a:t>
            </a:r>
            <a:r>
              <a:rPr lang="ko-KR" altLang="en-US" sz="4000" b="1" dirty="0" smtClean="0">
                <a:latin typeface="+mn-ea"/>
                <a:ea typeface="+mn-ea"/>
              </a:rPr>
              <a:t>데이터베이스</a:t>
            </a:r>
            <a:endParaRPr lang="en-US" altLang="ko-KR" sz="4000" b="1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97420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H2 </a:t>
            </a:r>
            <a:r>
              <a:rPr lang="ko-KR" altLang="en-US" dirty="0" smtClean="0"/>
              <a:t>데이터베이스란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H2 </a:t>
            </a:r>
            <a:r>
              <a:rPr lang="ko-KR" altLang="en-US" dirty="0" smtClean="0"/>
              <a:t>데이터베이스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보통 </a:t>
            </a:r>
            <a:r>
              <a:rPr lang="ko-KR" altLang="en-US" dirty="0" err="1" smtClean="0"/>
              <a:t>임베디드</a:t>
            </a:r>
            <a:r>
              <a:rPr lang="ko-KR" altLang="en-US" dirty="0" smtClean="0"/>
              <a:t> 데이터베이스로 알려져 있으며 </a:t>
            </a:r>
            <a:r>
              <a:rPr lang="en-US" altLang="ko-KR" dirty="0" smtClean="0"/>
              <a:t>MySQL</a:t>
            </a:r>
            <a:r>
              <a:rPr lang="ko-KR" altLang="en-US" dirty="0" smtClean="0"/>
              <a:t>과 같은 </a:t>
            </a:r>
            <a:r>
              <a:rPr lang="ko-KR" altLang="en-US" dirty="0" err="1" smtClean="0"/>
              <a:t>관계형</a:t>
            </a:r>
            <a:r>
              <a:rPr lang="ko-KR" altLang="en-US" dirty="0" smtClean="0"/>
              <a:t> 데이터베이스 관리 시스템임</a:t>
            </a:r>
            <a:r>
              <a:rPr lang="en-US" altLang="ko-KR" dirty="0" smtClean="0"/>
              <a:t> </a:t>
            </a:r>
          </a:p>
          <a:p>
            <a:pPr lvl="1"/>
            <a:r>
              <a:rPr lang="ko-KR" altLang="en-US" dirty="0" smtClean="0"/>
              <a:t>복잡한 프로그램의 설치가 필요 없고 데이터베이스 파일만 있으면 언제든지 데이터베이스를 실행할 수 있어 프로그램에 포함해서 배포하는 것도 가능함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운영 데이터베이스와 상관없이 </a:t>
            </a:r>
            <a:r>
              <a:rPr lang="ko-KR" altLang="en-US" dirty="0" err="1" smtClean="0"/>
              <a:t>관계형</a:t>
            </a:r>
            <a:r>
              <a:rPr lang="ko-KR" altLang="en-US" dirty="0" smtClean="0"/>
              <a:t> 데이터베이스를 사용하고 특정 데이터베이스 종속 기능 없이 구현하는 경우 </a:t>
            </a:r>
            <a:r>
              <a:rPr lang="en-US" altLang="ko-KR" dirty="0" smtClean="0"/>
              <a:t>H2</a:t>
            </a:r>
            <a:r>
              <a:rPr lang="ko-KR" altLang="en-US" dirty="0" smtClean="0"/>
              <a:t>와 같은 경량 데이터베이스를 이용해 개발하기도 </a:t>
            </a:r>
            <a:r>
              <a:rPr lang="ko-KR" altLang="en-US" dirty="0"/>
              <a:t>함</a:t>
            </a:r>
            <a:endParaRPr lang="en-US" altLang="ko-KR" dirty="0" smtClean="0"/>
          </a:p>
          <a:p>
            <a:pPr lvl="2"/>
            <a:endParaRPr lang="en-US" altLang="ko-KR" dirty="0" smtClean="0"/>
          </a:p>
          <a:p>
            <a:r>
              <a:rPr lang="en-US" altLang="ko-KR" dirty="0" smtClean="0"/>
              <a:t>H2 </a:t>
            </a:r>
            <a:r>
              <a:rPr lang="ko-KR" altLang="en-US" dirty="0" smtClean="0"/>
              <a:t>데이터베이스의 세 가지 모드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임베디드</a:t>
            </a:r>
            <a:r>
              <a:rPr lang="ko-KR" altLang="en-US" dirty="0" smtClean="0"/>
              <a:t> 모드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인메모리</a:t>
            </a:r>
            <a:r>
              <a:rPr lang="ko-KR" altLang="en-US" dirty="0" smtClean="0"/>
              <a:t> 모드</a:t>
            </a:r>
            <a:endParaRPr lang="en-US" altLang="ko-KR" dirty="0"/>
          </a:p>
          <a:p>
            <a:pPr lvl="1"/>
            <a:r>
              <a:rPr lang="ko-KR" altLang="en-US" dirty="0" smtClean="0"/>
              <a:t>네트워크 서버 모드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097726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H2 </a:t>
            </a:r>
            <a:r>
              <a:rPr lang="ko-KR" altLang="en-US" dirty="0" smtClean="0"/>
              <a:t>데이터베이스란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/>
              <a:t>임베디드</a:t>
            </a:r>
            <a:r>
              <a:rPr lang="ko-KR" altLang="en-US" dirty="0" smtClean="0"/>
              <a:t> </a:t>
            </a:r>
            <a:r>
              <a:rPr lang="ko-KR" altLang="en-US" dirty="0"/>
              <a:t>모드</a:t>
            </a:r>
          </a:p>
          <a:p>
            <a:pPr lvl="1"/>
            <a:r>
              <a:rPr lang="ko-KR" altLang="en-US" dirty="0" smtClean="0"/>
              <a:t>프로그램에서 </a:t>
            </a:r>
            <a:r>
              <a:rPr lang="en-US" altLang="ko-KR" dirty="0"/>
              <a:t>JDBC URL</a:t>
            </a:r>
            <a:r>
              <a:rPr lang="ko-KR" altLang="en-US" dirty="0"/>
              <a:t>을 이용해 접속하거나 </a:t>
            </a:r>
            <a:r>
              <a:rPr lang="en-US" altLang="ko-KR" dirty="0"/>
              <a:t>console </a:t>
            </a:r>
            <a:r>
              <a:rPr lang="ko-KR" altLang="en-US" dirty="0"/>
              <a:t>웹을 통해 </a:t>
            </a:r>
            <a:r>
              <a:rPr lang="ko-KR" altLang="en-US" dirty="0" smtClean="0"/>
              <a:t>관리함</a:t>
            </a:r>
            <a:endParaRPr lang="en-US" altLang="ko-KR" dirty="0"/>
          </a:p>
          <a:p>
            <a:pPr lvl="1"/>
            <a:r>
              <a:rPr lang="ko-KR" altLang="en-US" dirty="0" smtClean="0"/>
              <a:t>데이터 </a:t>
            </a:r>
            <a:r>
              <a:rPr lang="ko-KR" altLang="en-US" dirty="0"/>
              <a:t>파일만 있으면 </a:t>
            </a:r>
            <a:r>
              <a:rPr lang="ko-KR" altLang="en-US" dirty="0" smtClean="0"/>
              <a:t>동작함</a:t>
            </a:r>
            <a:endParaRPr lang="en-US" altLang="ko-KR" dirty="0"/>
          </a:p>
          <a:p>
            <a:pPr lvl="1"/>
            <a:r>
              <a:rPr lang="ko-KR" altLang="en-US" dirty="0" smtClean="0"/>
              <a:t>가장 </a:t>
            </a:r>
            <a:r>
              <a:rPr lang="ko-KR" altLang="en-US" dirty="0"/>
              <a:t>간단하고 지정된 데이터 파일이 없다면 자동 생성하므로 언제든 실행 </a:t>
            </a:r>
            <a:r>
              <a:rPr lang="ko-KR" altLang="en-US" dirty="0" smtClean="0"/>
              <a:t>가능함</a:t>
            </a:r>
            <a:endParaRPr lang="en-US" altLang="ko-KR" dirty="0"/>
          </a:p>
          <a:p>
            <a:pPr lvl="1"/>
            <a:r>
              <a:rPr lang="ko-KR" altLang="en-US" dirty="0" err="1" smtClean="0"/>
              <a:t>톰캣이</a:t>
            </a:r>
            <a:r>
              <a:rPr lang="ko-KR" altLang="en-US" dirty="0" smtClean="0"/>
              <a:t> </a:t>
            </a:r>
            <a:r>
              <a:rPr lang="ko-KR" altLang="en-US" dirty="0"/>
              <a:t>실행된 상태에서는 별도의 도구를 통해 데이터베이스 관리가 </a:t>
            </a:r>
            <a:r>
              <a:rPr lang="ko-KR" altLang="en-US" dirty="0" smtClean="0"/>
              <a:t>불가능함</a:t>
            </a:r>
            <a:endParaRPr lang="en-US" altLang="ko-KR" dirty="0"/>
          </a:p>
          <a:p>
            <a:pPr lvl="1"/>
            <a:r>
              <a:rPr lang="ko-KR" altLang="en-US" dirty="0" smtClean="0"/>
              <a:t>파일을 </a:t>
            </a:r>
            <a:r>
              <a:rPr lang="ko-KR" altLang="en-US" dirty="0"/>
              <a:t>사용하기 때문에 동시 다중 접속이 불가능하므로 개발이나 테스트가 </a:t>
            </a:r>
            <a:r>
              <a:rPr lang="ko-KR" altLang="en-US" dirty="0" smtClean="0"/>
              <a:t>불편함</a:t>
            </a:r>
            <a:endParaRPr lang="en-US" altLang="ko-KR" dirty="0" smtClean="0"/>
          </a:p>
          <a:p>
            <a:pPr lvl="2"/>
            <a:endParaRPr lang="en-US" altLang="ko-KR" dirty="0"/>
          </a:p>
          <a:p>
            <a:r>
              <a:rPr lang="ko-KR" altLang="en-US" dirty="0" err="1"/>
              <a:t>인메모리</a:t>
            </a:r>
            <a:r>
              <a:rPr lang="ko-KR" altLang="en-US" dirty="0"/>
              <a:t> 모드</a:t>
            </a:r>
          </a:p>
          <a:p>
            <a:pPr lvl="1"/>
            <a:r>
              <a:rPr lang="ko-KR" altLang="en-US" dirty="0" smtClean="0"/>
              <a:t>프로그램에서 </a:t>
            </a:r>
            <a:r>
              <a:rPr lang="en-US" altLang="ko-KR" dirty="0"/>
              <a:t>JDBC URL</a:t>
            </a:r>
            <a:r>
              <a:rPr lang="ko-KR" altLang="en-US" dirty="0"/>
              <a:t>을 이용해 접속하거나 </a:t>
            </a:r>
            <a:r>
              <a:rPr lang="en-US" altLang="ko-KR" dirty="0"/>
              <a:t>console </a:t>
            </a:r>
            <a:r>
              <a:rPr lang="ko-KR" altLang="en-US" dirty="0"/>
              <a:t>웹을 통해 </a:t>
            </a:r>
            <a:r>
              <a:rPr lang="ko-KR" altLang="en-US" dirty="0" smtClean="0"/>
              <a:t>관리함</a:t>
            </a:r>
            <a:endParaRPr lang="en-US" altLang="ko-KR" dirty="0"/>
          </a:p>
          <a:p>
            <a:pPr lvl="1" indent="0">
              <a:buNone/>
            </a:pPr>
            <a:r>
              <a:rPr lang="ko-KR" altLang="en-US" dirty="0" smtClean="0"/>
              <a:t>데이터베이스를 </a:t>
            </a:r>
            <a:r>
              <a:rPr lang="ko-KR" altLang="en-US" dirty="0"/>
              <a:t>메모리상에서만 운영하는 모드로 처리 속도가 </a:t>
            </a:r>
            <a:r>
              <a:rPr lang="ko-KR" altLang="en-US" dirty="0" smtClean="0"/>
              <a:t>빠름</a:t>
            </a:r>
            <a:endParaRPr lang="en-US" altLang="ko-KR" dirty="0"/>
          </a:p>
          <a:p>
            <a:pPr lvl="1"/>
            <a:r>
              <a:rPr lang="ko-KR" altLang="en-US" dirty="0" smtClean="0"/>
              <a:t>프로그램 </a:t>
            </a:r>
            <a:r>
              <a:rPr lang="ko-KR" altLang="en-US" dirty="0"/>
              <a:t>종료 시 데이터가 소멸되기 때문에 일반적인 애플리케이션에는 </a:t>
            </a:r>
            <a:r>
              <a:rPr lang="ko-KR" altLang="en-US" dirty="0" smtClean="0"/>
              <a:t>부적합함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2898800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H2 </a:t>
            </a:r>
            <a:r>
              <a:rPr lang="ko-KR" altLang="en-US" dirty="0" smtClean="0"/>
              <a:t>데이터베이스란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네트워크 </a:t>
            </a:r>
            <a:r>
              <a:rPr lang="ko-KR" altLang="en-US" dirty="0"/>
              <a:t>서버 모드</a:t>
            </a:r>
          </a:p>
          <a:p>
            <a:pPr lvl="1"/>
            <a:r>
              <a:rPr lang="en-US" altLang="ko-KR" dirty="0"/>
              <a:t>H2 </a:t>
            </a:r>
            <a:r>
              <a:rPr lang="ko-KR" altLang="en-US" dirty="0"/>
              <a:t>데이터베이스를 </a:t>
            </a:r>
            <a:r>
              <a:rPr lang="ko-KR" altLang="en-US" dirty="0" err="1"/>
              <a:t>내려받아</a:t>
            </a:r>
            <a:r>
              <a:rPr lang="ko-KR" altLang="en-US" dirty="0"/>
              <a:t> 설치한 후에 </a:t>
            </a:r>
            <a:r>
              <a:rPr lang="en-US" altLang="ko-KR" dirty="0"/>
              <a:t>JDBC</a:t>
            </a:r>
            <a:r>
              <a:rPr lang="ko-KR" altLang="en-US" dirty="0"/>
              <a:t>를 이용해 접속하거나 </a:t>
            </a:r>
            <a:r>
              <a:rPr lang="en-US" altLang="ko-KR" dirty="0"/>
              <a:t>console </a:t>
            </a:r>
            <a:r>
              <a:rPr lang="ko-KR" altLang="en-US" dirty="0"/>
              <a:t>웹을 통해 </a:t>
            </a:r>
            <a:r>
              <a:rPr lang="ko-KR" altLang="en-US" dirty="0" smtClean="0"/>
              <a:t>관리함</a:t>
            </a:r>
            <a:endParaRPr lang="en-US" altLang="ko-KR" dirty="0"/>
          </a:p>
          <a:p>
            <a:pPr lvl="1"/>
            <a:r>
              <a:rPr lang="ko-KR" altLang="en-US" dirty="0" smtClean="0"/>
              <a:t>일반적인 </a:t>
            </a:r>
            <a:r>
              <a:rPr lang="ko-KR" altLang="en-US" dirty="0"/>
              <a:t>데이터베이스와 같이 네트워크 서버로 동작하는 </a:t>
            </a:r>
            <a:r>
              <a:rPr lang="ko-KR" altLang="en-US" dirty="0" smtClean="0"/>
              <a:t>방식임</a:t>
            </a:r>
            <a:endParaRPr lang="en-US" altLang="ko-KR" dirty="0"/>
          </a:p>
          <a:p>
            <a:pPr lvl="1"/>
            <a:r>
              <a:rPr lang="ko-KR" altLang="en-US" dirty="0" smtClean="0"/>
              <a:t>동시 </a:t>
            </a:r>
            <a:r>
              <a:rPr lang="ko-KR" altLang="en-US" dirty="0"/>
              <a:t>다중 접속이 </a:t>
            </a:r>
            <a:r>
              <a:rPr lang="ko-KR" altLang="en-US" dirty="0" smtClean="0"/>
              <a:t>가능함</a:t>
            </a:r>
            <a:endParaRPr lang="en-US" altLang="ko-KR" dirty="0"/>
          </a:p>
          <a:p>
            <a:pPr lvl="1"/>
            <a:r>
              <a:rPr lang="ko-KR" altLang="en-US" dirty="0" smtClean="0"/>
              <a:t>별도의 </a:t>
            </a:r>
            <a:r>
              <a:rPr lang="ko-KR" altLang="en-US" dirty="0"/>
              <a:t>프로그램 실행과 관리가 필요하기 때문에 데이터베이스 서버를 별도로 실행해야 함</a:t>
            </a:r>
            <a:endParaRPr lang="en-US" altLang="ko-KR" dirty="0"/>
          </a:p>
          <a:p>
            <a:pPr lvl="1"/>
            <a:r>
              <a:rPr lang="ko-KR" altLang="en-US" dirty="0" smtClean="0"/>
              <a:t>이번 </a:t>
            </a:r>
            <a:r>
              <a:rPr lang="ko-KR" altLang="en-US" dirty="0"/>
              <a:t>실습에서는 일반적인 데이터베이스 운영 형태인 네트워크 서버 모드를 </a:t>
            </a:r>
            <a:r>
              <a:rPr lang="ko-KR" altLang="en-US" dirty="0" smtClean="0"/>
              <a:t>사용함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4889429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H2 </a:t>
            </a:r>
            <a:r>
              <a:rPr lang="ko-KR" altLang="en-US" dirty="0" smtClean="0"/>
              <a:t>설치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H2 </a:t>
            </a:r>
            <a:r>
              <a:rPr lang="ko-KR" altLang="en-US" dirty="0" smtClean="0"/>
              <a:t>데이터베이스 설치하기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H2 </a:t>
            </a:r>
            <a:r>
              <a:rPr lang="ko-KR" altLang="en-US" dirty="0" smtClean="0"/>
              <a:t>자체가 자바로 구현되어 있기 때문에 </a:t>
            </a:r>
            <a:r>
              <a:rPr lang="en-US" altLang="ko-KR" dirty="0" smtClean="0"/>
              <a:t>H2 </a:t>
            </a:r>
            <a:r>
              <a:rPr lang="ko-KR" altLang="en-US" dirty="0" smtClean="0"/>
              <a:t>데이터베이스 실행을 위해서는 자바가 설치되어 있어야 </a:t>
            </a:r>
            <a:r>
              <a:rPr lang="ko-KR" altLang="en-US" dirty="0"/>
              <a:t>함</a:t>
            </a:r>
            <a:endParaRPr lang="en-US" altLang="ko-KR" dirty="0" smtClean="0"/>
          </a:p>
          <a:p>
            <a:pPr marL="698500" lvl="1" indent="-342900">
              <a:buFont typeface="+mj-lt"/>
              <a:buAutoNum type="arabicParenR"/>
            </a:pPr>
            <a:r>
              <a:rPr lang="en-US" altLang="ko-KR" dirty="0" smtClean="0"/>
              <a:t>H2 </a:t>
            </a:r>
            <a:r>
              <a:rPr lang="ko-KR" altLang="en-US" dirty="0"/>
              <a:t>데이터베이스 홈페이지</a:t>
            </a:r>
            <a:r>
              <a:rPr lang="en-US" altLang="ko-KR" dirty="0"/>
              <a:t>(https://www.h2database.com/)</a:t>
            </a:r>
            <a:r>
              <a:rPr lang="ko-KR" altLang="en-US" dirty="0"/>
              <a:t>에 접속하여 최신 버전</a:t>
            </a:r>
            <a:r>
              <a:rPr lang="en-US" altLang="ko-KR" dirty="0"/>
              <a:t>(1.4.2)</a:t>
            </a:r>
            <a:r>
              <a:rPr lang="ko-KR" altLang="en-US" dirty="0"/>
              <a:t>의 </a:t>
            </a:r>
            <a:r>
              <a:rPr lang="en-US" altLang="ko-KR" dirty="0"/>
              <a:t>H2 </a:t>
            </a:r>
            <a:r>
              <a:rPr lang="ko-KR" altLang="en-US" dirty="0"/>
              <a:t>데이터베이스를 </a:t>
            </a:r>
            <a:r>
              <a:rPr lang="ko-KR" altLang="en-US" dirty="0" err="1"/>
              <a:t>내려받아</a:t>
            </a:r>
            <a:r>
              <a:rPr lang="ko-KR" altLang="en-US" dirty="0"/>
              <a:t> </a:t>
            </a:r>
            <a:r>
              <a:rPr lang="ko-KR" altLang="en-US" dirty="0" smtClean="0"/>
              <a:t>설치하기</a:t>
            </a:r>
            <a:endParaRPr lang="en-US" altLang="ko-KR" dirty="0" smtClean="0"/>
          </a:p>
          <a:p>
            <a:pPr marL="698500" lvl="1" indent="-342900">
              <a:buFont typeface="+mj-lt"/>
              <a:buAutoNum type="arabicParenR"/>
            </a:pPr>
            <a:endParaRPr lang="en-US" altLang="ko-KR" dirty="0"/>
          </a:p>
          <a:p>
            <a:pPr marL="698500" lvl="1" indent="-342900">
              <a:buFont typeface="+mj-lt"/>
              <a:buAutoNum type="arabicParenR"/>
            </a:pPr>
            <a:endParaRPr lang="en-US" altLang="ko-KR" dirty="0" smtClean="0"/>
          </a:p>
          <a:p>
            <a:pPr marL="698500" lvl="1" indent="-342900">
              <a:buFont typeface="+mj-lt"/>
              <a:buAutoNum type="arabicParenR"/>
            </a:pPr>
            <a:endParaRPr lang="en-US" altLang="ko-KR" dirty="0"/>
          </a:p>
          <a:p>
            <a:pPr marL="698500" lvl="1" indent="-342900">
              <a:buFont typeface="+mj-lt"/>
              <a:buAutoNum type="arabicParenR"/>
            </a:pPr>
            <a:endParaRPr lang="en-US" altLang="ko-KR" dirty="0" smtClean="0"/>
          </a:p>
          <a:p>
            <a:pPr marL="1593850" lvl="2" indent="-342900">
              <a:buFont typeface="+mj-lt"/>
              <a:buAutoNum type="arabicParenR"/>
            </a:pPr>
            <a:endParaRPr lang="en-US" altLang="ko-KR" dirty="0" smtClean="0"/>
          </a:p>
          <a:p>
            <a:pPr marL="698500" lvl="1" indent="-342900">
              <a:buFont typeface="+mj-lt"/>
              <a:buAutoNum type="arabicParenR"/>
            </a:pPr>
            <a:endParaRPr lang="en-US" altLang="ko-KR" dirty="0"/>
          </a:p>
          <a:p>
            <a:pPr marL="698500" lvl="1" indent="-342900">
              <a:buFont typeface="+mj-lt"/>
              <a:buAutoNum type="arabicParenR"/>
            </a:pPr>
            <a:r>
              <a:rPr lang="ko-KR" altLang="en-US" dirty="0" err="1"/>
              <a:t>내려받은</a:t>
            </a:r>
            <a:r>
              <a:rPr lang="ko-KR" altLang="en-US" dirty="0"/>
              <a:t> 설치 프로그램을 실행하면 </a:t>
            </a:r>
            <a:r>
              <a:rPr lang="en-US" altLang="ko-KR" dirty="0"/>
              <a:t>C:\Program Files (x86)\H2</a:t>
            </a:r>
            <a:r>
              <a:rPr lang="ko-KR" altLang="en-US" dirty="0"/>
              <a:t>에 </a:t>
            </a:r>
            <a:r>
              <a:rPr lang="ko-KR" altLang="en-US" dirty="0" smtClean="0"/>
              <a:t>설치됨</a:t>
            </a:r>
            <a:endParaRPr lang="en-US" altLang="ko-KR" dirty="0"/>
          </a:p>
          <a:p>
            <a:pPr marL="698500" lvl="1" indent="-342900">
              <a:buFont typeface="+mj-lt"/>
              <a:buAutoNum type="arabicParenR"/>
            </a:pPr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8337" y="2708920"/>
            <a:ext cx="3907326" cy="22254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754789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="" xmlns:a16="http://schemas.microsoft.com/office/drawing/2014/main" id="{DFC68C85-B962-4902-BC5D-CECBA26B44F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 smtClean="0">
                <a:ea typeface="+mn-lt"/>
                <a:cs typeface="+mn-lt"/>
              </a:rPr>
              <a:t>데이터베이스의 </a:t>
            </a:r>
            <a:r>
              <a:rPr lang="ko-KR" altLang="en-US" dirty="0">
                <a:ea typeface="+mn-lt"/>
                <a:cs typeface="+mn-lt"/>
              </a:rPr>
              <a:t>개요</a:t>
            </a:r>
          </a:p>
          <a:p>
            <a:pPr>
              <a:lnSpc>
                <a:spcPct val="150000"/>
              </a:lnSpc>
            </a:pPr>
            <a:r>
              <a:rPr lang="ko-KR" altLang="en-US" dirty="0" err="1" smtClean="0">
                <a:ea typeface="+mn-lt"/>
                <a:cs typeface="+mn-lt"/>
              </a:rPr>
              <a:t>관계형</a:t>
            </a:r>
            <a:r>
              <a:rPr lang="ko-KR" altLang="en-US" dirty="0" smtClean="0">
                <a:ea typeface="+mn-lt"/>
                <a:cs typeface="+mn-lt"/>
              </a:rPr>
              <a:t> </a:t>
            </a:r>
            <a:r>
              <a:rPr lang="ko-KR" altLang="en-US" dirty="0">
                <a:ea typeface="+mn-lt"/>
                <a:cs typeface="+mn-lt"/>
              </a:rPr>
              <a:t>데이터베이스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>
                <a:ea typeface="+mn-lt"/>
                <a:cs typeface="+mn-lt"/>
              </a:rPr>
              <a:t>H2 </a:t>
            </a:r>
            <a:r>
              <a:rPr lang="ko-KR" altLang="en-US" dirty="0">
                <a:ea typeface="+mn-lt"/>
                <a:cs typeface="+mn-lt"/>
              </a:rPr>
              <a:t>데이터베이스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>
                <a:ea typeface="+mn-lt"/>
                <a:cs typeface="+mn-lt"/>
              </a:rPr>
              <a:t>SQL</a:t>
            </a:r>
            <a:r>
              <a:rPr lang="ko-KR" altLang="en-US" dirty="0">
                <a:ea typeface="+mn-lt"/>
                <a:cs typeface="+mn-lt"/>
              </a:rPr>
              <a:t>의 개요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>
                <a:ea typeface="+mn-lt"/>
                <a:cs typeface="+mn-lt"/>
              </a:rPr>
              <a:t>[</a:t>
            </a:r>
            <a:r>
              <a:rPr lang="ko-KR" altLang="en-US" dirty="0" smtClean="0">
                <a:ea typeface="+mn-lt"/>
                <a:cs typeface="+mn-lt"/>
              </a:rPr>
              <a:t>실습 </a:t>
            </a:r>
            <a:r>
              <a:rPr lang="en-US" altLang="ko-KR" dirty="0" smtClean="0">
                <a:ea typeface="+mn-lt"/>
                <a:cs typeface="+mn-lt"/>
              </a:rPr>
              <a:t>9-1] </a:t>
            </a:r>
            <a:r>
              <a:rPr lang="en-US" altLang="ko-KR" dirty="0">
                <a:ea typeface="+mn-lt"/>
                <a:cs typeface="+mn-lt"/>
              </a:rPr>
              <a:t>SQL </a:t>
            </a:r>
            <a:r>
              <a:rPr lang="ko-KR" altLang="en-US" dirty="0">
                <a:ea typeface="+mn-lt"/>
                <a:cs typeface="+mn-lt"/>
              </a:rPr>
              <a:t>실습 </a:t>
            </a:r>
            <a:r>
              <a:rPr lang="en-US" altLang="ko-KR" dirty="0">
                <a:ea typeface="+mn-lt"/>
                <a:cs typeface="+mn-lt"/>
              </a:rPr>
              <a:t>: </a:t>
            </a:r>
            <a:r>
              <a:rPr lang="ko-KR" altLang="en-US" dirty="0">
                <a:ea typeface="+mn-lt"/>
                <a:cs typeface="+mn-lt"/>
              </a:rPr>
              <a:t>학생정보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ea typeface="+mn-lt"/>
                <a:cs typeface="+mn-lt"/>
              </a:rPr>
              <a:t>목록 생성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>
                <a:ea typeface="+mn-lt"/>
                <a:cs typeface="+mn-lt"/>
              </a:rPr>
              <a:t>JDBC </a:t>
            </a:r>
            <a:r>
              <a:rPr lang="ko-KR" altLang="en-US" dirty="0">
                <a:ea typeface="+mn-lt"/>
                <a:cs typeface="+mn-lt"/>
              </a:rPr>
              <a:t>기본 구조와 </a:t>
            </a:r>
            <a:r>
              <a:rPr lang="en-US" altLang="ko-KR" dirty="0">
                <a:ea typeface="+mn-lt"/>
                <a:cs typeface="+mn-lt"/>
              </a:rPr>
              <a:t>API</a:t>
            </a:r>
            <a:r>
              <a:rPr lang="ko-KR" altLang="en-US" dirty="0">
                <a:ea typeface="+mn-lt"/>
                <a:cs typeface="+mn-lt"/>
              </a:rPr>
              <a:t>의 이해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>
                <a:ea typeface="+mn-lt"/>
                <a:cs typeface="+mn-lt"/>
              </a:rPr>
              <a:t>[</a:t>
            </a:r>
            <a:r>
              <a:rPr lang="ko-KR" altLang="en-US" dirty="0" smtClean="0">
                <a:ea typeface="+mn-lt"/>
                <a:cs typeface="+mn-lt"/>
              </a:rPr>
              <a:t>실습 </a:t>
            </a:r>
            <a:r>
              <a:rPr lang="en-US" altLang="ko-KR" dirty="0" smtClean="0">
                <a:ea typeface="+mn-lt"/>
                <a:cs typeface="+mn-lt"/>
              </a:rPr>
              <a:t>9-2] </a:t>
            </a:r>
            <a:r>
              <a:rPr lang="en-US" altLang="ko-KR" dirty="0">
                <a:ea typeface="+mn-lt"/>
                <a:cs typeface="+mn-lt"/>
              </a:rPr>
              <a:t>JDBC </a:t>
            </a:r>
            <a:r>
              <a:rPr lang="ko-KR" altLang="en-US" dirty="0">
                <a:ea typeface="+mn-lt"/>
                <a:cs typeface="+mn-lt"/>
              </a:rPr>
              <a:t>종합 실습 </a:t>
            </a:r>
            <a:r>
              <a:rPr lang="en-US" altLang="ko-KR" dirty="0">
                <a:ea typeface="+mn-lt"/>
                <a:cs typeface="+mn-lt"/>
              </a:rPr>
              <a:t>: </a:t>
            </a:r>
            <a:r>
              <a:rPr lang="ko-KR" altLang="en-US" dirty="0" smtClean="0">
                <a:ea typeface="+mn-lt"/>
                <a:cs typeface="+mn-lt"/>
              </a:rPr>
              <a:t>학생정보</a:t>
            </a:r>
            <a:r>
              <a:rPr lang="en-US" altLang="ko-KR" dirty="0" smtClean="0">
                <a:ea typeface="+mn-lt"/>
                <a:cs typeface="+mn-lt"/>
              </a:rPr>
              <a:t>b </a:t>
            </a:r>
            <a:r>
              <a:rPr lang="ko-KR" altLang="en-US" dirty="0" smtClean="0">
                <a:ea typeface="+mn-lt"/>
                <a:cs typeface="+mn-lt"/>
              </a:rPr>
              <a:t>조회와 </a:t>
            </a:r>
            <a:r>
              <a:rPr lang="ko-KR" altLang="en-US" dirty="0">
                <a:ea typeface="+mn-lt"/>
                <a:cs typeface="+mn-lt"/>
              </a:rPr>
              <a:t>등록</a:t>
            </a:r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2372238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H2 </a:t>
            </a:r>
            <a:r>
              <a:rPr lang="ko-KR" altLang="en-US" dirty="0" smtClean="0"/>
              <a:t>설치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H2 </a:t>
            </a:r>
            <a:r>
              <a:rPr lang="ko-KR" altLang="en-US" dirty="0" smtClean="0"/>
              <a:t>데이터베이스 설치하기</a:t>
            </a:r>
            <a:endParaRPr lang="en-US" altLang="ko-KR" dirty="0" smtClean="0"/>
          </a:p>
          <a:p>
            <a:pPr marL="698500" lvl="1" indent="-342900">
              <a:buFont typeface="+mj-lt"/>
              <a:buAutoNum type="arabicParenR" startAt="3"/>
            </a:pPr>
            <a:r>
              <a:rPr lang="ko-KR" altLang="en-US" dirty="0"/>
              <a:t>설치가 완료되면 윈도우 시작 버튼을 누르고 </a:t>
            </a:r>
            <a:r>
              <a:rPr lang="en-US" altLang="ko-KR" dirty="0"/>
              <a:t>&lt;H2 console&gt; </a:t>
            </a:r>
            <a:r>
              <a:rPr lang="ko-KR" altLang="en-US" dirty="0" err="1"/>
              <a:t>앱을</a:t>
            </a:r>
            <a:r>
              <a:rPr lang="ko-KR" altLang="en-US" dirty="0"/>
              <a:t> </a:t>
            </a:r>
            <a:r>
              <a:rPr lang="ko-KR" altLang="en-US" dirty="0" smtClean="0"/>
              <a:t>실행함</a:t>
            </a:r>
            <a:r>
              <a:rPr lang="en-US" altLang="ko-KR" dirty="0" smtClean="0"/>
              <a:t>. </a:t>
            </a:r>
            <a:r>
              <a:rPr lang="ko-KR" altLang="en-US" dirty="0" err="1"/>
              <a:t>앱이</a:t>
            </a:r>
            <a:r>
              <a:rPr lang="ko-KR" altLang="en-US" dirty="0"/>
              <a:t> 실행되면 자동으로 웹 기반의 관리 콘솔 화면이 </a:t>
            </a:r>
            <a:r>
              <a:rPr lang="ko-KR" altLang="en-US" dirty="0" smtClean="0"/>
              <a:t>뜸</a:t>
            </a:r>
            <a:r>
              <a:rPr lang="en-US" altLang="ko-KR" dirty="0"/>
              <a:t>.</a:t>
            </a:r>
            <a:r>
              <a:rPr lang="en-US" altLang="ko-KR" dirty="0" smtClean="0"/>
              <a:t> </a:t>
            </a:r>
            <a:r>
              <a:rPr lang="ko-KR" altLang="en-US" dirty="0"/>
              <a:t>이때 윈도우 </a:t>
            </a:r>
            <a:r>
              <a:rPr lang="ko-KR" altLang="en-US" dirty="0" err="1"/>
              <a:t>트레이의</a:t>
            </a:r>
            <a:r>
              <a:rPr lang="ko-KR" altLang="en-US" dirty="0"/>
              <a:t> </a:t>
            </a:r>
            <a:r>
              <a:rPr lang="en-US" altLang="ko-KR" dirty="0"/>
              <a:t>H2 </a:t>
            </a:r>
            <a:r>
              <a:rPr lang="ko-KR" altLang="en-US" dirty="0"/>
              <a:t>아이콘에서 마우스 오른쪽 버튼을 클릭하여 ‘</a:t>
            </a:r>
            <a:r>
              <a:rPr lang="en-US" altLang="ko-KR" dirty="0"/>
              <a:t>Create a new database...’</a:t>
            </a:r>
            <a:r>
              <a:rPr lang="ko-KR" altLang="en-US" dirty="0"/>
              <a:t>를 </a:t>
            </a:r>
            <a:r>
              <a:rPr lang="ko-KR" altLang="en-US" dirty="0" smtClean="0"/>
              <a:t>선택하기</a:t>
            </a:r>
            <a:endParaRPr lang="ko-KR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2416" y="2443018"/>
            <a:ext cx="3839169" cy="24261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8485069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H2 </a:t>
            </a:r>
            <a:r>
              <a:rPr lang="ko-KR" altLang="en-US" dirty="0" smtClean="0"/>
              <a:t>설치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H2 </a:t>
            </a:r>
            <a:r>
              <a:rPr lang="ko-KR" altLang="en-US" dirty="0" smtClean="0"/>
              <a:t>데이터베이스 설치하기</a:t>
            </a:r>
            <a:endParaRPr lang="en-US" altLang="ko-KR" dirty="0" smtClean="0"/>
          </a:p>
          <a:p>
            <a:pPr marL="698500" lvl="1" indent="-342900">
              <a:buFont typeface="+mj-lt"/>
              <a:buAutoNum type="arabicParenR" startAt="4"/>
            </a:pPr>
            <a:r>
              <a:rPr lang="ko-KR" altLang="en-US" dirty="0"/>
              <a:t>데이터베이스 생성 화면에서 다음 내용을 참조해 원하는 이름으로 데이터베이스를 </a:t>
            </a:r>
            <a:r>
              <a:rPr lang="ko-KR" altLang="en-US" dirty="0" smtClean="0"/>
              <a:t>생성함</a:t>
            </a:r>
            <a:r>
              <a:rPr lang="en-US" altLang="ko-KR" dirty="0" smtClean="0"/>
              <a:t>.</a:t>
            </a:r>
            <a:r>
              <a:rPr lang="ko-KR" altLang="en-US" dirty="0"/>
              <a:t> 작성을 완료한 후 </a:t>
            </a:r>
            <a:r>
              <a:rPr lang="en-US" altLang="ko-KR" dirty="0"/>
              <a:t>&lt;Create&gt; </a:t>
            </a:r>
            <a:r>
              <a:rPr lang="ko-KR" altLang="en-US" dirty="0"/>
              <a:t>버튼을 눌러 </a:t>
            </a:r>
            <a:r>
              <a:rPr lang="en-US" altLang="ko-KR" dirty="0"/>
              <a:t>DB</a:t>
            </a:r>
            <a:r>
              <a:rPr lang="ko-KR" altLang="en-US" dirty="0"/>
              <a:t>를 </a:t>
            </a:r>
            <a:r>
              <a:rPr lang="ko-KR" altLang="en-US" dirty="0" smtClean="0"/>
              <a:t>생성하기</a:t>
            </a:r>
            <a:r>
              <a:rPr lang="en-US" altLang="ko-KR" dirty="0" smtClean="0"/>
              <a:t> </a:t>
            </a:r>
          </a:p>
          <a:p>
            <a:pPr lvl="1"/>
            <a:r>
              <a:rPr lang="ko-KR" altLang="en-US" dirty="0" smtClean="0"/>
              <a:t>이때 </a:t>
            </a:r>
            <a:r>
              <a:rPr lang="en-US" altLang="ko-KR" dirty="0"/>
              <a:t>Database path</a:t>
            </a:r>
            <a:r>
              <a:rPr lang="ko-KR" altLang="en-US" dirty="0"/>
              <a:t>는 실제 데이터 파일이 생성되는 경로와 파일명이므로 신중히 작성해야 </a:t>
            </a:r>
            <a:r>
              <a:rPr lang="ko-KR" altLang="en-US" dirty="0" smtClean="0"/>
              <a:t>함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Database path: ~/</a:t>
            </a:r>
            <a:r>
              <a:rPr lang="en-US" altLang="ko-KR" dirty="0" err="1" smtClean="0"/>
              <a:t>jwbookdb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Username</a:t>
            </a:r>
            <a:r>
              <a:rPr lang="en-US" altLang="ko-KR" dirty="0"/>
              <a:t>: </a:t>
            </a:r>
            <a:r>
              <a:rPr lang="en-US" altLang="ko-KR" dirty="0" err="1"/>
              <a:t>jwbook</a:t>
            </a:r>
            <a:endParaRPr lang="en-US" altLang="ko-KR" dirty="0"/>
          </a:p>
          <a:p>
            <a:pPr lvl="1"/>
            <a:r>
              <a:rPr lang="en-US" altLang="ko-KR" dirty="0" smtClean="0"/>
              <a:t>Password</a:t>
            </a:r>
            <a:r>
              <a:rPr lang="en-US" altLang="ko-KR" dirty="0"/>
              <a:t>: 1234</a:t>
            </a:r>
            <a:endParaRPr lang="ko-KR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5575" y="2785894"/>
            <a:ext cx="3573005" cy="2947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6722215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H2 </a:t>
            </a:r>
            <a:r>
              <a:rPr lang="ko-KR" altLang="en-US" dirty="0" smtClean="0"/>
              <a:t>설치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H2 </a:t>
            </a:r>
            <a:r>
              <a:rPr lang="ko-KR" altLang="en-US" dirty="0" smtClean="0"/>
              <a:t>데이터베이스 설치하기</a:t>
            </a:r>
            <a:endParaRPr lang="en-US" altLang="ko-KR" dirty="0" smtClean="0"/>
          </a:p>
          <a:p>
            <a:pPr marL="698500" lvl="1" indent="-342900">
              <a:buFont typeface="+mj-lt"/>
              <a:buAutoNum type="arabicParenR" startAt="5"/>
            </a:pPr>
            <a:r>
              <a:rPr lang="ko-KR" altLang="en-US" dirty="0"/>
              <a:t>정상적으로 데이터베이스가 생성되었으면 다시 콘솔 화면으로 돌아와 연결 시험을 </a:t>
            </a:r>
            <a:r>
              <a:rPr lang="ko-KR" altLang="en-US" dirty="0" smtClean="0"/>
              <a:t>수행하기</a:t>
            </a:r>
            <a:r>
              <a:rPr lang="en-US" altLang="ko-KR" dirty="0" smtClean="0"/>
              <a:t> </a:t>
            </a:r>
          </a:p>
          <a:p>
            <a:pPr lvl="1"/>
            <a:r>
              <a:rPr lang="en-US" altLang="ko-KR" dirty="0" smtClean="0"/>
              <a:t>JDBC </a:t>
            </a:r>
            <a:r>
              <a:rPr lang="en-US" altLang="ko-KR" dirty="0"/>
              <a:t>URL</a:t>
            </a:r>
            <a:r>
              <a:rPr lang="ko-KR" altLang="en-US" dirty="0"/>
              <a:t>을 다음과 같이 설정하고 사용자명</a:t>
            </a:r>
            <a:r>
              <a:rPr lang="en-US" altLang="ko-KR" dirty="0"/>
              <a:t>, </a:t>
            </a:r>
            <a:r>
              <a:rPr lang="ko-KR" altLang="en-US" dirty="0"/>
              <a:t>비밀번호를 넣은 다음 </a:t>
            </a:r>
            <a:r>
              <a:rPr lang="en-US" altLang="ko-KR" dirty="0"/>
              <a:t>&lt;</a:t>
            </a:r>
            <a:r>
              <a:rPr lang="ko-KR" altLang="en-US" dirty="0"/>
              <a:t>연결 시험</a:t>
            </a:r>
            <a:r>
              <a:rPr lang="en-US" altLang="ko-KR" dirty="0"/>
              <a:t>&gt; </a:t>
            </a:r>
            <a:r>
              <a:rPr lang="ko-KR" altLang="en-US" dirty="0"/>
              <a:t>버튼을 눌렀을 때 </a:t>
            </a:r>
            <a:r>
              <a:rPr lang="en-US" altLang="ko-KR" dirty="0" smtClean="0"/>
              <a:t>‘</a:t>
            </a:r>
            <a:r>
              <a:rPr lang="ko-KR" altLang="en-US" dirty="0" smtClean="0"/>
              <a:t>시험 성공</a:t>
            </a:r>
            <a:r>
              <a:rPr lang="en-US" altLang="ko-KR" dirty="0" smtClean="0"/>
              <a:t>’</a:t>
            </a:r>
            <a:r>
              <a:rPr lang="ko-KR" altLang="en-US" dirty="0" smtClean="0"/>
              <a:t>이 나오는지 확인하기</a:t>
            </a:r>
            <a:endParaRPr lang="ko-KR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9055" y="2711011"/>
            <a:ext cx="3585891" cy="36703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4360236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889F0327-7F53-4294-9100-3BD280A868FB}"/>
              </a:ext>
            </a:extLst>
          </p:cNvPr>
          <p:cNvSpPr txBox="1"/>
          <p:nvPr/>
        </p:nvSpPr>
        <p:spPr>
          <a:xfrm>
            <a:off x="170954" y="2456892"/>
            <a:ext cx="8802093" cy="194421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altLang="ko-KR" sz="4000" b="1" dirty="0">
                <a:latin typeface="+mj-lt"/>
                <a:ea typeface="굴림"/>
              </a:rPr>
              <a:t>Section </a:t>
            </a:r>
            <a:r>
              <a:rPr lang="en-US" altLang="ko-KR" sz="4000" b="1" dirty="0" smtClean="0">
                <a:latin typeface="+mj-lt"/>
                <a:ea typeface="굴림"/>
              </a:rPr>
              <a:t>04</a:t>
            </a:r>
            <a:endParaRPr lang="en-US" altLang="ko-KR" sz="4000" b="1" dirty="0">
              <a:latin typeface="+mj-lt"/>
              <a:ea typeface="굴림"/>
            </a:endParaRPr>
          </a:p>
          <a:p>
            <a:pPr algn="ctr"/>
            <a:r>
              <a:rPr lang="en-US" altLang="ko-KR" sz="4000" b="1" dirty="0" smtClean="0">
                <a:latin typeface="+mn-ea"/>
                <a:ea typeface="+mn-ea"/>
              </a:rPr>
              <a:t>SQL</a:t>
            </a:r>
            <a:r>
              <a:rPr lang="ko-KR" altLang="en-US" sz="4000" b="1" dirty="0" smtClean="0">
                <a:latin typeface="+mn-ea"/>
                <a:ea typeface="+mn-ea"/>
              </a:rPr>
              <a:t>의 개요</a:t>
            </a:r>
            <a:endParaRPr lang="en-US" altLang="ko-KR" sz="4000" b="1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97420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SQL</a:t>
            </a:r>
            <a:r>
              <a:rPr lang="ko-KR" altLang="en-US" dirty="0" smtClean="0"/>
              <a:t>이란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SQL(Structured </a:t>
            </a:r>
            <a:r>
              <a:rPr lang="en-US" altLang="ko-KR" dirty="0"/>
              <a:t>Query </a:t>
            </a:r>
            <a:r>
              <a:rPr lang="en-US" altLang="ko-KR" dirty="0" smtClean="0"/>
              <a:t>Language)</a:t>
            </a:r>
          </a:p>
          <a:p>
            <a:pPr lvl="1"/>
            <a:r>
              <a:rPr lang="en-US" altLang="ko-KR" dirty="0" smtClean="0"/>
              <a:t> </a:t>
            </a:r>
            <a:r>
              <a:rPr lang="ko-KR" altLang="en-US" dirty="0" err="1" smtClean="0"/>
              <a:t>관계형</a:t>
            </a:r>
            <a:r>
              <a:rPr lang="ko-KR" altLang="en-US" dirty="0" smtClean="0"/>
              <a:t> </a:t>
            </a:r>
            <a:r>
              <a:rPr lang="ko-KR" altLang="en-US" dirty="0"/>
              <a:t>데이터베이스에서 데이터를 관리하기 위한 쿼리 </a:t>
            </a:r>
            <a:r>
              <a:rPr lang="ko-KR" altLang="en-US" dirty="0" smtClean="0"/>
              <a:t>언어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로</a:t>
            </a:r>
            <a:r>
              <a:rPr lang="ko-KR" altLang="en-US" dirty="0" smtClean="0"/>
              <a:t> </a:t>
            </a:r>
            <a:r>
              <a:rPr lang="ko-KR" altLang="en-US" dirty="0"/>
              <a:t>대부분의 프로그래밍 언어보다는 단순한 구조를 가지고 </a:t>
            </a:r>
            <a:r>
              <a:rPr lang="ko-KR" altLang="en-US" dirty="0" smtClean="0"/>
              <a:t>있음</a:t>
            </a:r>
            <a:r>
              <a:rPr lang="en-US" altLang="ko-KR" dirty="0" smtClean="0"/>
              <a:t> </a:t>
            </a:r>
          </a:p>
          <a:p>
            <a:pPr lvl="1"/>
            <a:r>
              <a:rPr lang="en-US" altLang="ko-KR" dirty="0" smtClean="0"/>
              <a:t>SQL </a:t>
            </a:r>
            <a:r>
              <a:rPr lang="ko-KR" altLang="en-US" dirty="0"/>
              <a:t>자체는 표준 언어이지만 데이터베이스마다 세부적인 차이가 있을 수 </a:t>
            </a:r>
            <a:r>
              <a:rPr lang="ko-KR" altLang="en-US" dirty="0" smtClean="0"/>
              <a:t>있기 때문에 </a:t>
            </a:r>
            <a:r>
              <a:rPr lang="ko-KR" altLang="en-US" dirty="0"/>
              <a:t>데이터베이스와 호환이 되지 않을 수도 </a:t>
            </a:r>
            <a:r>
              <a:rPr lang="ko-KR" altLang="en-US" dirty="0" smtClean="0"/>
              <a:t>있음</a:t>
            </a:r>
            <a:endParaRPr lang="en-US" altLang="ko-KR" dirty="0"/>
          </a:p>
          <a:p>
            <a:pPr lvl="1"/>
            <a:r>
              <a:rPr lang="en-US" altLang="ko-KR" dirty="0"/>
              <a:t>SQL</a:t>
            </a:r>
            <a:r>
              <a:rPr lang="ko-KR" altLang="en-US" dirty="0"/>
              <a:t>은 단순히 데이터 관련 작업 이외에 데이터베이스 자체의 관리 기능 수행에도 </a:t>
            </a:r>
            <a:r>
              <a:rPr lang="ko-KR" altLang="en-US" dirty="0" smtClean="0"/>
              <a:t>사용됨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3240939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SQL</a:t>
            </a:r>
            <a:r>
              <a:rPr lang="ko-KR" altLang="en-US" dirty="0" smtClean="0"/>
              <a:t>이란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SQL</a:t>
            </a:r>
            <a:r>
              <a:rPr lang="ko-KR" altLang="en-US" dirty="0" smtClean="0"/>
              <a:t>에서 할 수 있는 일</a:t>
            </a:r>
            <a:endParaRPr lang="en-US" altLang="ko-KR" dirty="0" smtClean="0"/>
          </a:p>
          <a:p>
            <a:pPr lvl="1"/>
            <a:r>
              <a:rPr lang="ko-KR" altLang="en-US" dirty="0"/>
              <a:t>새로운 테이블 생성</a:t>
            </a:r>
          </a:p>
          <a:p>
            <a:pPr lvl="1"/>
            <a:r>
              <a:rPr lang="ko-KR" altLang="en-US" dirty="0" smtClean="0"/>
              <a:t>내장 </a:t>
            </a:r>
            <a:r>
              <a:rPr lang="ko-KR" altLang="en-US" dirty="0"/>
              <a:t>프로시저</a:t>
            </a:r>
            <a:r>
              <a:rPr lang="en-US" altLang="ko-KR" dirty="0"/>
              <a:t>Stored Procedure </a:t>
            </a:r>
            <a:r>
              <a:rPr lang="ko-KR" altLang="en-US" dirty="0"/>
              <a:t>생성</a:t>
            </a:r>
          </a:p>
          <a:p>
            <a:pPr lvl="1"/>
            <a:r>
              <a:rPr lang="ko-KR" altLang="en-US" dirty="0" err="1" smtClean="0"/>
              <a:t>뷰</a:t>
            </a:r>
            <a:r>
              <a:rPr lang="ko-KR" altLang="en-US" dirty="0" smtClean="0"/>
              <a:t> </a:t>
            </a:r>
            <a:r>
              <a:rPr lang="ko-KR" altLang="en-US" dirty="0"/>
              <a:t>생성</a:t>
            </a:r>
          </a:p>
          <a:p>
            <a:pPr lvl="1"/>
            <a:r>
              <a:rPr lang="ko-KR" altLang="en-US" dirty="0" smtClean="0"/>
              <a:t>테이블</a:t>
            </a:r>
            <a:r>
              <a:rPr lang="en-US" altLang="ko-KR" dirty="0"/>
              <a:t>, </a:t>
            </a:r>
            <a:r>
              <a:rPr lang="ko-KR" altLang="en-US" dirty="0"/>
              <a:t>프로시저</a:t>
            </a:r>
            <a:r>
              <a:rPr lang="en-US" altLang="ko-KR" dirty="0"/>
              <a:t>, </a:t>
            </a:r>
            <a:r>
              <a:rPr lang="ko-KR" altLang="en-US" dirty="0" err="1"/>
              <a:t>뷰</a:t>
            </a:r>
            <a:r>
              <a:rPr lang="ko-KR" altLang="en-US" dirty="0"/>
              <a:t> 등의 접근 권한 부여</a:t>
            </a:r>
          </a:p>
          <a:p>
            <a:pPr lvl="1"/>
            <a:r>
              <a:rPr lang="ko-KR" altLang="en-US" dirty="0" smtClean="0"/>
              <a:t>데이터베이스에 </a:t>
            </a:r>
            <a:r>
              <a:rPr lang="ko-KR" altLang="en-US" dirty="0"/>
              <a:t>대해 쿼리 실행</a:t>
            </a:r>
          </a:p>
          <a:p>
            <a:pPr lvl="1"/>
            <a:r>
              <a:rPr lang="ko-KR" altLang="en-US" dirty="0" smtClean="0"/>
              <a:t>데이터베이스로부터 </a:t>
            </a:r>
            <a:r>
              <a:rPr lang="ko-KR" altLang="en-US" dirty="0"/>
              <a:t>데이터 조회</a:t>
            </a:r>
          </a:p>
          <a:p>
            <a:pPr lvl="1"/>
            <a:r>
              <a:rPr lang="ko-KR" altLang="en-US" dirty="0" smtClean="0"/>
              <a:t>데이터베이스에 </a:t>
            </a:r>
            <a:r>
              <a:rPr lang="ko-KR" altLang="en-US" dirty="0"/>
              <a:t>기록 삽입</a:t>
            </a:r>
            <a:r>
              <a:rPr lang="en-US" altLang="ko-KR" dirty="0"/>
              <a:t>, </a:t>
            </a:r>
            <a:r>
              <a:rPr lang="ko-KR" altLang="en-US" dirty="0"/>
              <a:t>갱신</a:t>
            </a:r>
            <a:r>
              <a:rPr lang="en-US" altLang="ko-KR" dirty="0"/>
              <a:t>, </a:t>
            </a:r>
            <a:r>
              <a:rPr lang="ko-KR" altLang="en-US" dirty="0"/>
              <a:t>삭제</a:t>
            </a:r>
          </a:p>
          <a:p>
            <a:pPr lvl="1"/>
            <a:r>
              <a:rPr lang="ko-KR" altLang="en-US" dirty="0" smtClean="0"/>
              <a:t>새로운 </a:t>
            </a:r>
            <a:r>
              <a:rPr lang="ko-KR" altLang="en-US" dirty="0"/>
              <a:t>데이터베이스 생성</a:t>
            </a:r>
          </a:p>
        </p:txBody>
      </p:sp>
    </p:spTree>
    <p:extLst>
      <p:ext uri="{BB962C8B-B14F-4D97-AF65-F5344CB8AC3E}">
        <p14:creationId xmlns:p14="http://schemas.microsoft.com/office/powerpoint/2010/main" val="25710474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SQL</a:t>
            </a:r>
            <a:r>
              <a:rPr lang="ko-KR" altLang="en-US" dirty="0" smtClean="0"/>
              <a:t>의 유형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DDL(Data </a:t>
            </a:r>
            <a:r>
              <a:rPr lang="en-US" altLang="ko-KR" dirty="0"/>
              <a:t>Definition </a:t>
            </a:r>
            <a:r>
              <a:rPr lang="en-US" altLang="ko-KR" dirty="0" smtClean="0"/>
              <a:t>Language)</a:t>
            </a:r>
          </a:p>
          <a:p>
            <a:pPr lvl="1"/>
            <a:r>
              <a:rPr lang="ko-KR" altLang="en-US" dirty="0" smtClean="0"/>
              <a:t>테이블의 </a:t>
            </a:r>
            <a:r>
              <a:rPr lang="ko-KR" altLang="en-US" dirty="0"/>
              <a:t>생성</a:t>
            </a:r>
            <a:r>
              <a:rPr lang="en-US" altLang="ko-KR" dirty="0"/>
              <a:t>, </a:t>
            </a:r>
            <a:r>
              <a:rPr lang="ko-KR" altLang="en-US" dirty="0"/>
              <a:t>수정</a:t>
            </a:r>
            <a:r>
              <a:rPr lang="en-US" altLang="ko-KR" dirty="0"/>
              <a:t>, </a:t>
            </a:r>
            <a:r>
              <a:rPr lang="ko-KR" altLang="en-US" dirty="0"/>
              <a:t>삭제와 같은 관리 기능을 제공하는 </a:t>
            </a:r>
            <a:r>
              <a:rPr lang="en-US" altLang="ko-KR" dirty="0"/>
              <a:t>SQL </a:t>
            </a:r>
            <a:r>
              <a:rPr lang="ko-KR" altLang="en-US" dirty="0" smtClean="0"/>
              <a:t>문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스키마</a:t>
            </a:r>
            <a:r>
              <a:rPr lang="en-US" altLang="ko-KR" dirty="0"/>
              <a:t>, </a:t>
            </a:r>
            <a:r>
              <a:rPr lang="ko-KR" altLang="en-US" dirty="0"/>
              <a:t>테이블</a:t>
            </a:r>
            <a:r>
              <a:rPr lang="en-US" altLang="ko-KR" dirty="0"/>
              <a:t>, </a:t>
            </a:r>
            <a:r>
              <a:rPr lang="ko-KR" altLang="en-US" dirty="0"/>
              <a:t>시퀀스</a:t>
            </a:r>
            <a:r>
              <a:rPr lang="en-US" altLang="ko-KR" dirty="0"/>
              <a:t>, </a:t>
            </a:r>
            <a:r>
              <a:rPr lang="ko-KR" altLang="en-US" dirty="0"/>
              <a:t>인덱스</a:t>
            </a:r>
            <a:r>
              <a:rPr lang="en-US" altLang="ko-KR" dirty="0"/>
              <a:t>, </a:t>
            </a:r>
            <a:r>
              <a:rPr lang="ko-KR" altLang="en-US" dirty="0"/>
              <a:t>사용자</a:t>
            </a:r>
            <a:r>
              <a:rPr lang="en-US" altLang="ko-KR" dirty="0"/>
              <a:t>, </a:t>
            </a:r>
            <a:r>
              <a:rPr lang="ko-KR" altLang="en-US" dirty="0"/>
              <a:t>권한 객체를 생성하고 관리하기 위한 </a:t>
            </a:r>
            <a:r>
              <a:rPr lang="ko-KR" altLang="en-US" dirty="0" smtClean="0"/>
              <a:t>명령</a:t>
            </a:r>
            <a:endParaRPr lang="en-US" altLang="ko-KR" dirty="0" smtClean="0"/>
          </a:p>
          <a:p>
            <a:pPr lvl="2"/>
            <a:endParaRPr lang="en-US" altLang="ko-KR" dirty="0" smtClean="0"/>
          </a:p>
          <a:p>
            <a:r>
              <a:rPr lang="en-US" altLang="ko-KR" dirty="0" smtClean="0"/>
              <a:t>DML(Data Manipulation Language)</a:t>
            </a:r>
          </a:p>
          <a:p>
            <a:pPr lvl="1"/>
            <a:r>
              <a:rPr lang="ko-KR" altLang="en-US" dirty="0" smtClean="0"/>
              <a:t>테이블의 </a:t>
            </a:r>
            <a:r>
              <a:rPr lang="ko-KR" altLang="en-US" dirty="0"/>
              <a:t>데이터를 조작할 때 사용하는 </a:t>
            </a:r>
            <a:r>
              <a:rPr lang="en-US" altLang="ko-KR" dirty="0"/>
              <a:t>SQL </a:t>
            </a:r>
            <a:r>
              <a:rPr lang="ko-KR" altLang="en-US" dirty="0" smtClean="0"/>
              <a:t>문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데이터 </a:t>
            </a:r>
            <a:r>
              <a:rPr lang="ko-KR" altLang="en-US" dirty="0"/>
              <a:t>조작의 기본 기능인 </a:t>
            </a:r>
            <a:r>
              <a:rPr lang="en-US" altLang="ko-KR" dirty="0" smtClean="0"/>
              <a:t>CRUD(Create</a:t>
            </a:r>
            <a:r>
              <a:rPr lang="en-US" altLang="ko-KR" dirty="0"/>
              <a:t>, Read, Update, </a:t>
            </a:r>
            <a:r>
              <a:rPr lang="en-US" altLang="ko-KR" dirty="0" smtClean="0"/>
              <a:t>Delete)</a:t>
            </a:r>
            <a:r>
              <a:rPr lang="ko-KR" altLang="en-US" dirty="0" smtClean="0"/>
              <a:t>와 </a:t>
            </a:r>
            <a:r>
              <a:rPr lang="ko-KR" altLang="en-US" dirty="0"/>
              <a:t>관계된 명령으로 </a:t>
            </a:r>
            <a:r>
              <a:rPr lang="ko-KR" altLang="en-US" dirty="0" smtClean="0"/>
              <a:t>이루어짐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8105865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SQL</a:t>
            </a:r>
            <a:r>
              <a:rPr lang="ko-KR" altLang="en-US" dirty="0" smtClean="0"/>
              <a:t>의 유형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DDL</a:t>
            </a:r>
            <a:r>
              <a:rPr lang="ko-KR" altLang="en-US" dirty="0" smtClean="0"/>
              <a:t>과</a:t>
            </a:r>
            <a:r>
              <a:rPr lang="en-US" altLang="ko-KR" dirty="0"/>
              <a:t> </a:t>
            </a:r>
            <a:r>
              <a:rPr lang="en-US" altLang="ko-KR" dirty="0" smtClean="0"/>
              <a:t>DML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9866" y="1619053"/>
            <a:ext cx="5324268" cy="3241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44477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SQL</a:t>
            </a:r>
            <a:r>
              <a:rPr lang="ko-KR" altLang="en-US" dirty="0" smtClean="0"/>
              <a:t>의 유형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H2</a:t>
            </a:r>
            <a:r>
              <a:rPr lang="ko-KR" altLang="en-US" dirty="0" smtClean="0"/>
              <a:t>의 대표적인 </a:t>
            </a:r>
            <a:r>
              <a:rPr lang="ko-KR" altLang="en-US" dirty="0" err="1" smtClean="0"/>
              <a:t>자료형</a:t>
            </a:r>
            <a:endParaRPr lang="en-US" altLang="ko-KR" dirty="0" smtClean="0"/>
          </a:p>
          <a:p>
            <a:pPr lvl="1"/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355" y="1627368"/>
            <a:ext cx="5097290" cy="3241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69160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SQL</a:t>
            </a:r>
            <a:r>
              <a:rPr lang="ko-KR" altLang="en-US" dirty="0" smtClean="0"/>
              <a:t>의 유형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SQL</a:t>
            </a:r>
            <a:r>
              <a:rPr lang="ko-KR" altLang="en-US" dirty="0"/>
              <a:t>의 기본 규칙</a:t>
            </a:r>
          </a:p>
          <a:p>
            <a:pPr lvl="1"/>
            <a:r>
              <a:rPr lang="ko-KR" altLang="en-US" dirty="0" smtClean="0"/>
              <a:t>모든 </a:t>
            </a:r>
            <a:r>
              <a:rPr lang="en-US" altLang="ko-KR" dirty="0"/>
              <a:t>SQL </a:t>
            </a:r>
            <a:r>
              <a:rPr lang="ko-KR" altLang="en-US" dirty="0"/>
              <a:t>구문과 </a:t>
            </a:r>
            <a:r>
              <a:rPr lang="ko-KR" altLang="en-US" dirty="0" err="1"/>
              <a:t>식별자는</a:t>
            </a:r>
            <a:r>
              <a:rPr lang="ko-KR" altLang="en-US" dirty="0"/>
              <a:t> 대소문자를 구분하지 </a:t>
            </a:r>
            <a:r>
              <a:rPr lang="ko-KR" altLang="en-US" dirty="0" smtClean="0"/>
              <a:t>않음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데이터베이스에 </a:t>
            </a:r>
            <a:r>
              <a:rPr lang="ko-KR" altLang="en-US" dirty="0"/>
              <a:t>따라 구분하는 경우도 </a:t>
            </a:r>
            <a:r>
              <a:rPr lang="ko-KR" altLang="en-US" dirty="0" smtClean="0"/>
              <a:t>있음</a:t>
            </a:r>
            <a:endParaRPr lang="en-US" altLang="ko-KR" dirty="0"/>
          </a:p>
          <a:p>
            <a:pPr lvl="1"/>
            <a:r>
              <a:rPr lang="ko-KR" altLang="en-US" dirty="0" smtClean="0"/>
              <a:t>명령과 </a:t>
            </a:r>
            <a:r>
              <a:rPr lang="ko-KR" altLang="en-US" dirty="0"/>
              <a:t>키워드는 대문자</a:t>
            </a:r>
            <a:r>
              <a:rPr lang="en-US" altLang="ko-KR" dirty="0"/>
              <a:t>, </a:t>
            </a:r>
            <a:r>
              <a:rPr lang="ko-KR" altLang="en-US" dirty="0" err="1"/>
              <a:t>식별자는</a:t>
            </a:r>
            <a:r>
              <a:rPr lang="ko-KR" altLang="en-US" dirty="0"/>
              <a:t> 정해진 이름 규칙에 따를 것을 </a:t>
            </a:r>
            <a:r>
              <a:rPr lang="ko-KR" altLang="en-US" dirty="0" smtClean="0"/>
              <a:t>권장함</a:t>
            </a:r>
            <a:endParaRPr lang="en-US" altLang="ko-KR" dirty="0"/>
          </a:p>
          <a:p>
            <a:pPr lvl="1"/>
            <a:r>
              <a:rPr lang="ko-KR" altLang="en-US" dirty="0" err="1" smtClean="0"/>
              <a:t>식별자는</a:t>
            </a:r>
            <a:r>
              <a:rPr lang="ko-KR" altLang="en-US" dirty="0" smtClean="0"/>
              <a:t> </a:t>
            </a:r>
            <a:r>
              <a:rPr lang="ko-KR" altLang="en-US" dirty="0"/>
              <a:t>영문으로 작성하며 공백을 허용하지 </a:t>
            </a:r>
            <a:r>
              <a:rPr lang="ko-KR" altLang="en-US" dirty="0" smtClean="0"/>
              <a:t>않음</a:t>
            </a:r>
            <a:endParaRPr lang="en-US" altLang="ko-KR" dirty="0"/>
          </a:p>
          <a:p>
            <a:pPr lvl="1"/>
            <a:r>
              <a:rPr lang="ko-KR" altLang="en-US" dirty="0" smtClean="0"/>
              <a:t>키워드는 </a:t>
            </a:r>
            <a:r>
              <a:rPr lang="ko-KR" altLang="en-US" dirty="0" err="1"/>
              <a:t>식별자로</a:t>
            </a:r>
            <a:r>
              <a:rPr lang="ko-KR" altLang="en-US" dirty="0"/>
              <a:t> 사용할 수 </a:t>
            </a:r>
            <a:r>
              <a:rPr lang="ko-KR" altLang="en-US" dirty="0" smtClean="0"/>
              <a:t>없음</a:t>
            </a:r>
            <a:endParaRPr lang="en-US" altLang="ko-KR" dirty="0"/>
          </a:p>
          <a:p>
            <a:pPr lvl="1"/>
            <a:r>
              <a:rPr lang="ko-KR" altLang="en-US" dirty="0" smtClean="0"/>
              <a:t>서술적인 </a:t>
            </a:r>
            <a:r>
              <a:rPr lang="ko-KR" altLang="en-US" dirty="0" err="1"/>
              <a:t>접두어</a:t>
            </a:r>
            <a:r>
              <a:rPr lang="ko-KR" altLang="en-US" dirty="0"/>
              <a:t> 사용은 </a:t>
            </a:r>
            <a:r>
              <a:rPr lang="ko-KR" altLang="en-US" dirty="0" smtClean="0"/>
              <a:t>자제함</a:t>
            </a:r>
            <a:endParaRPr lang="en-US" altLang="ko-KR" dirty="0"/>
          </a:p>
          <a:p>
            <a:pPr lvl="2"/>
            <a:r>
              <a:rPr lang="ko-KR" altLang="en-US" dirty="0" smtClean="0"/>
              <a:t>예</a:t>
            </a:r>
            <a:r>
              <a:rPr lang="en-US" altLang="ko-KR" dirty="0" smtClean="0"/>
              <a:t>) </a:t>
            </a:r>
            <a:r>
              <a:rPr lang="en-US" altLang="ko-KR" dirty="0" err="1" smtClean="0"/>
              <a:t>tbl_member</a:t>
            </a:r>
            <a:r>
              <a:rPr lang="en-US" altLang="ko-KR" dirty="0"/>
              <a:t>, </a:t>
            </a:r>
            <a:r>
              <a:rPr lang="en-US" altLang="ko-KR" dirty="0" err="1"/>
              <a:t>idx</a:t>
            </a:r>
            <a:r>
              <a:rPr lang="en-US" altLang="ko-KR" dirty="0"/>
              <a:t>_, </a:t>
            </a:r>
            <a:r>
              <a:rPr lang="en-US" altLang="ko-KR" dirty="0" err="1"/>
              <a:t>pk</a:t>
            </a:r>
            <a:r>
              <a:rPr lang="en-US" altLang="ko-KR" dirty="0" smtClean="0"/>
              <a:t>_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525484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="" xmlns:a16="http://schemas.microsoft.com/office/drawing/2014/main" id="{39827A98-895F-4B75-BCDD-95031F06A15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 smtClean="0">
                <a:ea typeface="+mn-lt"/>
                <a:cs typeface="+mn-lt"/>
              </a:rPr>
              <a:t>데이터베이스의 </a:t>
            </a:r>
            <a:r>
              <a:rPr lang="ko-KR" altLang="en-US" dirty="0">
                <a:ea typeface="+mn-lt"/>
                <a:cs typeface="+mn-lt"/>
              </a:rPr>
              <a:t>개념을 이해하고 나에게 맞는 데이터베이스를 선택할 수 있다</a:t>
            </a:r>
            <a:r>
              <a:rPr lang="en-US" altLang="ko-KR" dirty="0">
                <a:ea typeface="+mn-lt"/>
                <a:cs typeface="+mn-lt"/>
              </a:rPr>
              <a:t>.</a:t>
            </a:r>
          </a:p>
          <a:p>
            <a:r>
              <a:rPr lang="ko-KR" altLang="en-US" dirty="0" err="1" smtClean="0">
                <a:ea typeface="+mn-lt"/>
                <a:cs typeface="+mn-lt"/>
              </a:rPr>
              <a:t>관계형</a:t>
            </a:r>
            <a:r>
              <a:rPr lang="ko-KR" altLang="en-US" dirty="0" smtClean="0">
                <a:ea typeface="+mn-lt"/>
                <a:cs typeface="+mn-lt"/>
              </a:rPr>
              <a:t> </a:t>
            </a:r>
            <a:r>
              <a:rPr lang="ko-KR" altLang="en-US" dirty="0">
                <a:ea typeface="+mn-lt"/>
                <a:cs typeface="+mn-lt"/>
              </a:rPr>
              <a:t>데이터베이스의 개념을 이해한다</a:t>
            </a:r>
            <a:r>
              <a:rPr lang="en-US" altLang="ko-KR" dirty="0">
                <a:ea typeface="+mn-lt"/>
                <a:cs typeface="+mn-lt"/>
              </a:rPr>
              <a:t>.</a:t>
            </a:r>
          </a:p>
          <a:p>
            <a:r>
              <a:rPr lang="en-US" altLang="ko-KR" dirty="0" smtClean="0">
                <a:ea typeface="+mn-lt"/>
                <a:cs typeface="+mn-lt"/>
              </a:rPr>
              <a:t>H2 </a:t>
            </a:r>
            <a:r>
              <a:rPr lang="ko-KR" altLang="en-US" dirty="0">
                <a:ea typeface="+mn-lt"/>
                <a:cs typeface="+mn-lt"/>
              </a:rPr>
              <a:t>데이터베이스를 설치하고 실습한다</a:t>
            </a:r>
            <a:r>
              <a:rPr lang="en-US" altLang="ko-KR" dirty="0">
                <a:ea typeface="+mn-lt"/>
                <a:cs typeface="+mn-lt"/>
              </a:rPr>
              <a:t>.</a:t>
            </a:r>
          </a:p>
          <a:p>
            <a:r>
              <a:rPr lang="ko-KR" altLang="en-US" dirty="0" smtClean="0">
                <a:ea typeface="+mn-lt"/>
                <a:cs typeface="+mn-lt"/>
              </a:rPr>
              <a:t>테이블을 </a:t>
            </a:r>
            <a:r>
              <a:rPr lang="ko-KR" altLang="en-US" dirty="0">
                <a:ea typeface="+mn-lt"/>
                <a:cs typeface="+mn-lt"/>
              </a:rPr>
              <a:t>생성하고 데이터를 다룰 수 있다</a:t>
            </a:r>
            <a:r>
              <a:rPr lang="en-US" altLang="ko-KR" dirty="0">
                <a:ea typeface="+mn-lt"/>
                <a:cs typeface="+mn-lt"/>
              </a:rPr>
              <a:t>.</a:t>
            </a:r>
          </a:p>
          <a:p>
            <a:r>
              <a:rPr lang="en-US" altLang="ko-KR" dirty="0" smtClean="0">
                <a:ea typeface="+mn-lt"/>
                <a:cs typeface="+mn-lt"/>
              </a:rPr>
              <a:t>JDBC</a:t>
            </a:r>
            <a:r>
              <a:rPr lang="ko-KR" altLang="en-US" dirty="0">
                <a:ea typeface="+mn-lt"/>
                <a:cs typeface="+mn-lt"/>
              </a:rPr>
              <a:t>의 개념을 이해하고 실습한다</a:t>
            </a:r>
            <a:r>
              <a:rPr lang="en-US" altLang="ko-KR" dirty="0">
                <a:ea typeface="+mn-lt"/>
                <a:cs typeface="+mn-lt"/>
              </a:rPr>
              <a:t>.</a:t>
            </a:r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678152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DDL</a:t>
            </a:r>
            <a:r>
              <a:rPr lang="ko-KR" altLang="en-US" dirty="0" smtClean="0"/>
              <a:t>이란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DDL</a:t>
            </a:r>
            <a:r>
              <a:rPr lang="ko-KR" altLang="en-US" dirty="0" smtClean="0"/>
              <a:t>의 종류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테이블의 </a:t>
            </a:r>
            <a:r>
              <a:rPr lang="ko-KR" altLang="en-US" dirty="0"/>
              <a:t>생성</a:t>
            </a:r>
            <a:r>
              <a:rPr lang="en-US" altLang="ko-KR" dirty="0"/>
              <a:t>, </a:t>
            </a:r>
            <a:r>
              <a:rPr lang="ko-KR" altLang="en-US" dirty="0"/>
              <a:t>수정</a:t>
            </a:r>
            <a:r>
              <a:rPr lang="en-US" altLang="ko-KR" dirty="0"/>
              <a:t>, </a:t>
            </a:r>
            <a:r>
              <a:rPr lang="ko-KR" altLang="en-US" dirty="0"/>
              <a:t>삭제와 같은 관리 기능을 제공하는 </a:t>
            </a:r>
            <a:r>
              <a:rPr lang="en-US" altLang="ko-KR" dirty="0"/>
              <a:t>SQL </a:t>
            </a:r>
            <a:r>
              <a:rPr lang="ko-KR" altLang="en-US" dirty="0"/>
              <a:t>문을 </a:t>
            </a:r>
            <a:r>
              <a:rPr lang="ko-KR" altLang="en-US" dirty="0" smtClean="0"/>
              <a:t>의미함</a:t>
            </a:r>
            <a:r>
              <a:rPr lang="en-US" altLang="ko-KR" dirty="0" smtClean="0"/>
              <a:t> </a:t>
            </a:r>
          </a:p>
          <a:p>
            <a:pPr lvl="1"/>
            <a:r>
              <a:rPr lang="en-US" altLang="ko-KR" dirty="0" smtClean="0"/>
              <a:t>DDL</a:t>
            </a:r>
            <a:r>
              <a:rPr lang="ko-KR" altLang="en-US" dirty="0"/>
              <a:t>을 통해 데이터베이스 스키마</a:t>
            </a:r>
            <a:r>
              <a:rPr lang="en-US" altLang="ko-KR" dirty="0"/>
              <a:t>, </a:t>
            </a:r>
            <a:r>
              <a:rPr lang="ko-KR" altLang="en-US" dirty="0"/>
              <a:t>테이블</a:t>
            </a:r>
            <a:r>
              <a:rPr lang="en-US" altLang="ko-KR" dirty="0"/>
              <a:t>, </a:t>
            </a:r>
            <a:r>
              <a:rPr lang="ko-KR" altLang="en-US" dirty="0"/>
              <a:t>인덱스 등 데이터 저장 및 운영을 위한 객체의 생성과 관리가 </a:t>
            </a:r>
            <a:r>
              <a:rPr lang="ko-KR" altLang="en-US" dirty="0" smtClean="0"/>
              <a:t>가능함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CREATE, ALTER, DROP, SHOW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9512195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DDL</a:t>
            </a:r>
            <a:r>
              <a:rPr lang="ko-KR" altLang="en-US" dirty="0" smtClean="0"/>
              <a:t>이란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CREATE</a:t>
            </a:r>
            <a:endParaRPr lang="en-US" altLang="ko-KR" dirty="0"/>
          </a:p>
          <a:p>
            <a:pPr lvl="1"/>
            <a:r>
              <a:rPr lang="ko-KR" altLang="en-US" dirty="0"/>
              <a:t>테이블을 생성할 때 사용하는 </a:t>
            </a:r>
            <a:r>
              <a:rPr lang="ko-KR" altLang="en-US" dirty="0" smtClean="0"/>
              <a:t>명령어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각 </a:t>
            </a:r>
            <a:r>
              <a:rPr lang="ko-KR" altLang="en-US" dirty="0"/>
              <a:t>칼럼의 </a:t>
            </a:r>
            <a:r>
              <a:rPr lang="ko-KR" altLang="en-US" dirty="0" err="1"/>
              <a:t>자료형과</a:t>
            </a:r>
            <a:r>
              <a:rPr lang="ko-KR" altLang="en-US" dirty="0"/>
              <a:t> 최대 크기를 명시해야 </a:t>
            </a:r>
            <a:r>
              <a:rPr lang="ko-KR" altLang="en-US" dirty="0" smtClean="0"/>
              <a:t>함</a:t>
            </a:r>
            <a:r>
              <a:rPr lang="en-US" altLang="ko-KR" dirty="0" smtClean="0"/>
              <a:t> </a:t>
            </a:r>
          </a:p>
          <a:p>
            <a:pPr lvl="1"/>
            <a:r>
              <a:rPr lang="ko-KR" altLang="en-US" dirty="0" smtClean="0"/>
              <a:t>필요에 </a:t>
            </a:r>
            <a:r>
              <a:rPr lang="ko-KR" altLang="en-US" dirty="0"/>
              <a:t>따라 칼럼에 제약 조건과 속성을 추가할 수 </a:t>
            </a:r>
            <a:r>
              <a:rPr lang="ko-KR" altLang="en-US" dirty="0" smtClean="0"/>
              <a:t>있음</a:t>
            </a:r>
            <a:r>
              <a:rPr lang="en-US" altLang="ko-KR" dirty="0" smtClean="0"/>
              <a:t> </a:t>
            </a:r>
          </a:p>
          <a:p>
            <a:pPr lvl="1"/>
            <a:r>
              <a:rPr lang="ko-KR" altLang="en-US" dirty="0" smtClean="0"/>
              <a:t>마지막 </a:t>
            </a:r>
            <a:r>
              <a:rPr lang="ko-KR" altLang="en-US" dirty="0"/>
              <a:t>칼럼 설정 뒤에 ‘</a:t>
            </a:r>
            <a:r>
              <a:rPr lang="en-US" altLang="ko-KR" dirty="0"/>
              <a:t>,’</a:t>
            </a:r>
            <a:r>
              <a:rPr lang="ko-KR" altLang="en-US" dirty="0"/>
              <a:t>를 넣지 않도록 </a:t>
            </a:r>
            <a:r>
              <a:rPr lang="ko-KR" altLang="en-US" dirty="0" smtClean="0"/>
              <a:t>주의</a:t>
            </a:r>
            <a:endParaRPr lang="ko-KR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07" y="3131641"/>
            <a:ext cx="6281468" cy="13774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1542650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DDL</a:t>
            </a:r>
            <a:r>
              <a:rPr lang="ko-KR" altLang="en-US" dirty="0" smtClean="0"/>
              <a:t>이란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ALTER</a:t>
            </a:r>
          </a:p>
          <a:p>
            <a:pPr lvl="1"/>
            <a:r>
              <a:rPr lang="ko-KR" altLang="en-US" dirty="0"/>
              <a:t>테이블 구조를 수정할 때 사용하는 </a:t>
            </a:r>
            <a:r>
              <a:rPr lang="ko-KR" altLang="en-US" dirty="0" smtClean="0"/>
              <a:t>명령어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테이블에 </a:t>
            </a:r>
            <a:r>
              <a:rPr lang="ko-KR" altLang="en-US" dirty="0"/>
              <a:t>데이터가 들어가 있는 상태에서는 구조 변경에 여러 제약이 </a:t>
            </a:r>
            <a:r>
              <a:rPr lang="ko-KR" altLang="en-US" dirty="0" smtClean="0"/>
              <a:t>따름</a:t>
            </a:r>
            <a:r>
              <a:rPr lang="en-US" altLang="ko-KR" dirty="0" smtClean="0"/>
              <a:t> </a:t>
            </a:r>
          </a:p>
          <a:p>
            <a:pPr lvl="1"/>
            <a:r>
              <a:rPr lang="ko-KR" altLang="en-US" dirty="0" smtClean="0"/>
              <a:t>따라서 </a:t>
            </a:r>
            <a:r>
              <a:rPr lang="ko-KR" altLang="en-US" dirty="0"/>
              <a:t>테이블을 수정하기 전에 신중히 테이블을 생성하는 것이 </a:t>
            </a:r>
            <a:r>
              <a:rPr lang="ko-KR" altLang="en-US" dirty="0" smtClean="0"/>
              <a:t>좋음</a:t>
            </a:r>
            <a:endParaRPr lang="en-US" altLang="ko-KR" dirty="0"/>
          </a:p>
          <a:p>
            <a:pPr lvl="1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1"/>
            <a:r>
              <a:rPr lang="ko-KR" altLang="en-US" dirty="0"/>
              <a:t>테이블에 데이터가 들어가 있을 때 수정 제약 </a:t>
            </a:r>
            <a:r>
              <a:rPr lang="ko-KR" altLang="en-US" dirty="0" smtClean="0"/>
              <a:t>사항</a:t>
            </a:r>
            <a:endParaRPr lang="en-US" altLang="ko-KR" dirty="0"/>
          </a:p>
          <a:p>
            <a:pPr lvl="2"/>
            <a:r>
              <a:rPr lang="ko-KR" altLang="en-US" dirty="0" smtClean="0"/>
              <a:t>칼럼의 </a:t>
            </a:r>
            <a:r>
              <a:rPr lang="ko-KR" altLang="en-US" dirty="0" err="1"/>
              <a:t>자료형은</a:t>
            </a:r>
            <a:r>
              <a:rPr lang="ko-KR" altLang="en-US" dirty="0"/>
              <a:t> 변경할 수 </a:t>
            </a:r>
            <a:r>
              <a:rPr lang="ko-KR" altLang="en-US" dirty="0" smtClean="0"/>
              <a:t>없음</a:t>
            </a:r>
            <a:endParaRPr lang="en-US" altLang="ko-KR" dirty="0"/>
          </a:p>
          <a:p>
            <a:pPr lvl="2"/>
            <a:r>
              <a:rPr lang="ko-KR" altLang="en-US" dirty="0" smtClean="0"/>
              <a:t>칼럼의 </a:t>
            </a:r>
            <a:r>
              <a:rPr lang="ko-KR" altLang="en-US" dirty="0" smtClean="0"/>
              <a:t>크기를 </a:t>
            </a:r>
            <a:r>
              <a:rPr lang="ko-KR" altLang="en-US" dirty="0"/>
              <a:t>줄일 수는 없고 늘리는 것만 </a:t>
            </a:r>
            <a:r>
              <a:rPr lang="ko-KR" altLang="en-US" dirty="0" smtClean="0"/>
              <a:t>가능함</a:t>
            </a:r>
            <a:endParaRPr lang="en-US" altLang="ko-KR" dirty="0"/>
          </a:p>
          <a:p>
            <a:pPr lvl="2"/>
            <a:r>
              <a:rPr lang="en-US" altLang="ko-KR" dirty="0" smtClean="0"/>
              <a:t>NOT </a:t>
            </a:r>
            <a:r>
              <a:rPr lang="en-US" altLang="ko-KR" dirty="0"/>
              <a:t>NULL </a:t>
            </a:r>
            <a:r>
              <a:rPr lang="ko-KR" altLang="en-US" dirty="0"/>
              <a:t>속성을 갖는 필드는 추가할 수 있으나</a:t>
            </a:r>
            <a:r>
              <a:rPr lang="en-US" altLang="ko-KR" dirty="0"/>
              <a:t>, NULL </a:t>
            </a:r>
            <a:r>
              <a:rPr lang="ko-KR" altLang="en-US" dirty="0"/>
              <a:t>속성이 있는 필드는 추가할 수 </a:t>
            </a:r>
            <a:r>
              <a:rPr lang="ko-KR" altLang="en-US" dirty="0" smtClean="0"/>
              <a:t>없음</a:t>
            </a:r>
            <a:endParaRPr lang="ko-KR" alt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2420888"/>
            <a:ext cx="6896285" cy="519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4011503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DDL</a:t>
            </a:r>
            <a:r>
              <a:rPr lang="ko-KR" altLang="en-US" dirty="0" smtClean="0"/>
              <a:t>이란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DROP</a:t>
            </a:r>
          </a:p>
          <a:p>
            <a:pPr lvl="1"/>
            <a:r>
              <a:rPr lang="ko-KR" altLang="en-US" dirty="0"/>
              <a:t>테이블 자체를 삭제하는 </a:t>
            </a:r>
            <a:r>
              <a:rPr lang="ko-KR" altLang="en-US" dirty="0" smtClean="0"/>
              <a:t>명령어</a:t>
            </a:r>
            <a:r>
              <a:rPr lang="en-US" altLang="ko-KR" dirty="0" smtClean="0"/>
              <a:t> </a:t>
            </a:r>
          </a:p>
          <a:p>
            <a:pPr lvl="1"/>
            <a:r>
              <a:rPr lang="ko-KR" altLang="en-US" dirty="0" smtClean="0"/>
              <a:t>데이터와 </a:t>
            </a:r>
            <a:r>
              <a:rPr lang="ko-KR" altLang="en-US" dirty="0"/>
              <a:t>함께 테이블과 연관되어 정의된 인덱스</a:t>
            </a:r>
            <a:r>
              <a:rPr lang="en-US" altLang="ko-KR" dirty="0"/>
              <a:t>, </a:t>
            </a:r>
            <a:r>
              <a:rPr lang="ko-KR" altLang="en-US" dirty="0"/>
              <a:t>룰</a:t>
            </a:r>
            <a:r>
              <a:rPr lang="en-US" altLang="ko-KR" dirty="0"/>
              <a:t>, </a:t>
            </a:r>
            <a:r>
              <a:rPr lang="ko-KR" altLang="en-US" dirty="0" err="1"/>
              <a:t>트리거</a:t>
            </a:r>
            <a:r>
              <a:rPr lang="en-US" altLang="ko-KR" dirty="0"/>
              <a:t>, </a:t>
            </a:r>
            <a:r>
              <a:rPr lang="ko-KR" altLang="en-US" dirty="0"/>
              <a:t>제약 조건도 함께 삭제되므로 주의해야 </a:t>
            </a:r>
            <a:r>
              <a:rPr lang="ko-KR" altLang="en-US" dirty="0" smtClean="0"/>
              <a:t>함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2"/>
            <a:endParaRPr lang="en-US" altLang="ko-KR" dirty="0"/>
          </a:p>
          <a:p>
            <a:pPr lvl="1"/>
            <a:r>
              <a:rPr lang="en-US" altLang="ko-KR" dirty="0"/>
              <a:t>RESTRICT: </a:t>
            </a:r>
            <a:r>
              <a:rPr lang="ko-KR" altLang="en-US" dirty="0"/>
              <a:t>기본값으로 삭제 테이블이 다른 곳에서 참조되고 있다면 삭제를 </a:t>
            </a:r>
            <a:r>
              <a:rPr lang="ko-KR" altLang="en-US" dirty="0" smtClean="0"/>
              <a:t>중지함</a:t>
            </a:r>
            <a:endParaRPr lang="en-US" altLang="ko-KR" dirty="0"/>
          </a:p>
          <a:p>
            <a:pPr lvl="1"/>
            <a:r>
              <a:rPr lang="en-US" altLang="ko-KR" dirty="0" smtClean="0"/>
              <a:t>CASCADE</a:t>
            </a:r>
            <a:r>
              <a:rPr lang="en-US" altLang="ko-KR" dirty="0"/>
              <a:t>: </a:t>
            </a:r>
            <a:r>
              <a:rPr lang="ko-KR" altLang="en-US" dirty="0"/>
              <a:t>삭제 테이블과 의존관계가 있는 모든 개체를 함께 </a:t>
            </a:r>
            <a:r>
              <a:rPr lang="ko-KR" altLang="en-US" dirty="0" smtClean="0"/>
              <a:t>삭제함</a:t>
            </a:r>
            <a:endParaRPr lang="ko-KR" alt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3858" y="2420888"/>
            <a:ext cx="6896285" cy="4932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523" y="3933056"/>
            <a:ext cx="6882955" cy="7509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7470317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DDL</a:t>
            </a:r>
            <a:r>
              <a:rPr lang="ko-KR" altLang="en-US" dirty="0" smtClean="0"/>
              <a:t>이란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SHOW</a:t>
            </a:r>
            <a:endParaRPr lang="en-US" altLang="ko-KR" dirty="0"/>
          </a:p>
          <a:p>
            <a:pPr lvl="1"/>
            <a:r>
              <a:rPr lang="ko-KR" altLang="en-US" dirty="0"/>
              <a:t>테이블 정보를 조회하기 위해서는 데이터베이스마다 제공되는 별도의 명령 혹은 스키마 구조에 접근하는 쿼리를 사용해야 </a:t>
            </a:r>
            <a:r>
              <a:rPr lang="ko-KR" altLang="en-US" dirty="0" smtClean="0"/>
              <a:t>함</a:t>
            </a:r>
            <a:r>
              <a:rPr lang="en-US" altLang="ko-KR" dirty="0" smtClean="0"/>
              <a:t> </a:t>
            </a:r>
          </a:p>
          <a:p>
            <a:pPr lvl="1"/>
            <a:r>
              <a:rPr lang="en-US" altLang="ko-KR" dirty="0" smtClean="0"/>
              <a:t>H2</a:t>
            </a:r>
            <a:r>
              <a:rPr lang="ko-KR" altLang="en-US" dirty="0"/>
              <a:t>에서는 다음과 같이 </a:t>
            </a:r>
            <a:r>
              <a:rPr lang="en-US" altLang="ko-KR" dirty="0"/>
              <a:t>SHOW </a:t>
            </a:r>
            <a:r>
              <a:rPr lang="ko-KR" altLang="en-US" dirty="0"/>
              <a:t>명령어를 이용하여 테이블 정보를 확인할 수 </a:t>
            </a:r>
            <a:r>
              <a:rPr lang="ko-KR" altLang="en-US" dirty="0" smtClean="0"/>
              <a:t>있음</a:t>
            </a:r>
            <a:endParaRPr lang="ko-KR" alt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523" y="2448775"/>
            <a:ext cx="6882955" cy="5065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4007748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DML</a:t>
            </a:r>
            <a:r>
              <a:rPr lang="ko-KR" altLang="en-US" dirty="0" smtClean="0"/>
              <a:t>이란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DML</a:t>
            </a:r>
            <a:r>
              <a:rPr lang="ko-KR" altLang="en-US" dirty="0" smtClean="0"/>
              <a:t>의 종류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테이블의 </a:t>
            </a:r>
            <a:r>
              <a:rPr lang="ko-KR" altLang="en-US" dirty="0"/>
              <a:t>데이터를 조작할 때 사용하는 </a:t>
            </a:r>
            <a:r>
              <a:rPr lang="en-US" altLang="ko-KR" dirty="0"/>
              <a:t>SQL </a:t>
            </a:r>
            <a:r>
              <a:rPr lang="ko-KR" altLang="en-US" dirty="0" smtClean="0"/>
              <a:t>문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데이터의 </a:t>
            </a:r>
            <a:r>
              <a:rPr lang="ko-KR" altLang="en-US" dirty="0"/>
              <a:t>입력</a:t>
            </a:r>
            <a:r>
              <a:rPr lang="en-US" altLang="ko-KR" dirty="0"/>
              <a:t>, </a:t>
            </a:r>
            <a:r>
              <a:rPr lang="ko-KR" altLang="en-US" dirty="0"/>
              <a:t>수정</a:t>
            </a:r>
            <a:r>
              <a:rPr lang="en-US" altLang="ko-KR" dirty="0"/>
              <a:t>, </a:t>
            </a:r>
            <a:r>
              <a:rPr lang="ko-KR" altLang="en-US" dirty="0"/>
              <a:t>삭제</a:t>
            </a:r>
            <a:r>
              <a:rPr lang="en-US" altLang="ko-KR" dirty="0"/>
              <a:t>, </a:t>
            </a:r>
            <a:r>
              <a:rPr lang="ko-KR" altLang="en-US" dirty="0"/>
              <a:t>검색 등에 </a:t>
            </a:r>
            <a:r>
              <a:rPr lang="ko-KR" altLang="en-US" dirty="0" smtClean="0"/>
              <a:t>사용됨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주로 </a:t>
            </a:r>
            <a:r>
              <a:rPr lang="ko-KR" altLang="en-US" dirty="0"/>
              <a:t>프로그램 코드 안에서 사용하는 </a:t>
            </a:r>
            <a:r>
              <a:rPr lang="ko-KR" altLang="en-US" dirty="0" err="1" smtClean="0"/>
              <a:t>쿼리문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INSERT</a:t>
            </a:r>
            <a:r>
              <a:rPr lang="en-US" altLang="ko-KR" dirty="0"/>
              <a:t>, SELECT, </a:t>
            </a:r>
            <a:r>
              <a:rPr lang="en-US" altLang="ko-KR" dirty="0" smtClean="0"/>
              <a:t>DELETE</a:t>
            </a:r>
            <a:r>
              <a:rPr lang="en-US" altLang="ko-KR" dirty="0"/>
              <a:t>, UPDATE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4181625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DML</a:t>
            </a:r>
            <a:r>
              <a:rPr lang="ko-KR" altLang="en-US" dirty="0" smtClean="0"/>
              <a:t>이란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3528" y="764704"/>
            <a:ext cx="8568952" cy="5361459"/>
          </a:xfrm>
        </p:spPr>
        <p:txBody>
          <a:bodyPr/>
          <a:lstStyle/>
          <a:p>
            <a:r>
              <a:rPr lang="en-US" altLang="ko-KR" dirty="0"/>
              <a:t>INSERT</a:t>
            </a:r>
          </a:p>
          <a:p>
            <a:pPr lvl="1"/>
            <a:r>
              <a:rPr lang="ko-KR" altLang="en-US" dirty="0"/>
              <a:t>테이블에 데이터를 추가하기 위한 </a:t>
            </a:r>
            <a:r>
              <a:rPr lang="ko-KR" altLang="en-US" dirty="0" smtClean="0"/>
              <a:t>명령어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전체 </a:t>
            </a:r>
            <a:r>
              <a:rPr lang="ko-KR" altLang="en-US" dirty="0" err="1"/>
              <a:t>칼럼값을</a:t>
            </a:r>
            <a:r>
              <a:rPr lang="ko-KR" altLang="en-US" dirty="0"/>
              <a:t> 모두 </a:t>
            </a:r>
            <a:r>
              <a:rPr lang="ko-KR" altLang="en-US" dirty="0" smtClean="0"/>
              <a:t>추가하는 경우 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VALUES</a:t>
            </a:r>
            <a:r>
              <a:rPr lang="ko-KR" altLang="en-US" dirty="0"/>
              <a:t>에 오는 값의 순서는 테이블을 </a:t>
            </a:r>
            <a:r>
              <a:rPr lang="ko-KR" altLang="en-US" dirty="0" smtClean="0"/>
              <a:t>생성할 </a:t>
            </a:r>
            <a:r>
              <a:rPr lang="ko-KR" altLang="en-US" dirty="0"/>
              <a:t>때 지정한 칼럼 순서와 반드시 일치해야 </a:t>
            </a:r>
            <a:r>
              <a:rPr lang="ko-KR" altLang="en-US" dirty="0" smtClean="0"/>
              <a:t>함</a:t>
            </a:r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1"/>
            <a:r>
              <a:rPr lang="ko-KR" altLang="en-US" dirty="0"/>
              <a:t>부분 칼럼 데이터만 저장하는 </a:t>
            </a:r>
            <a:r>
              <a:rPr lang="ko-KR" altLang="en-US" dirty="0" smtClean="0"/>
              <a:t>경우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NOT </a:t>
            </a:r>
            <a:r>
              <a:rPr lang="en-US" altLang="ko-KR" dirty="0"/>
              <a:t>NULL </a:t>
            </a:r>
            <a:r>
              <a:rPr lang="ko-KR" altLang="en-US" dirty="0"/>
              <a:t>칼럼은 반드시 포함되어야 하며 </a:t>
            </a:r>
            <a:r>
              <a:rPr lang="en-US" altLang="ko-KR" dirty="0" err="1"/>
              <a:t>auto_increment</a:t>
            </a:r>
            <a:r>
              <a:rPr lang="en-US" altLang="ko-KR" dirty="0"/>
              <a:t> </a:t>
            </a:r>
            <a:r>
              <a:rPr lang="ko-KR" altLang="en-US" dirty="0"/>
              <a:t>속성이 적용될 칼럼은 </a:t>
            </a:r>
            <a:r>
              <a:rPr lang="ko-KR" altLang="en-US" dirty="0" smtClean="0"/>
              <a:t>비움</a:t>
            </a:r>
            <a:endParaRPr lang="ko-KR" alt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7325" y="2276872"/>
            <a:ext cx="6269350" cy="13411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7325" y="4509120"/>
            <a:ext cx="6269350" cy="12764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1329396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DML</a:t>
            </a:r>
            <a:r>
              <a:rPr lang="ko-KR" altLang="en-US" dirty="0" smtClean="0"/>
              <a:t>이란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3528" y="764704"/>
            <a:ext cx="8568952" cy="5361459"/>
          </a:xfrm>
        </p:spPr>
        <p:txBody>
          <a:bodyPr/>
          <a:lstStyle/>
          <a:p>
            <a:r>
              <a:rPr lang="en-US" altLang="ko-KR" dirty="0"/>
              <a:t>SELECT</a:t>
            </a:r>
          </a:p>
          <a:p>
            <a:pPr lvl="1"/>
            <a:r>
              <a:rPr lang="ko-KR" altLang="en-US" dirty="0"/>
              <a:t>테이블에서 데이터를 조회하기 위한 </a:t>
            </a:r>
            <a:r>
              <a:rPr lang="ko-KR" altLang="en-US" dirty="0" smtClean="0"/>
              <a:t>명령어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전체 </a:t>
            </a:r>
            <a:r>
              <a:rPr lang="ko-KR" altLang="en-US" dirty="0"/>
              <a:t>데이터 혹은 조건에 맞는 데이터만 조회가 </a:t>
            </a:r>
            <a:r>
              <a:rPr lang="ko-KR" altLang="en-US" dirty="0" smtClean="0"/>
              <a:t>가능함</a:t>
            </a:r>
            <a:r>
              <a:rPr lang="en-US" altLang="ko-KR" dirty="0" smtClean="0"/>
              <a:t> </a:t>
            </a:r>
          </a:p>
          <a:p>
            <a:pPr lvl="1"/>
            <a:r>
              <a:rPr lang="ko-KR" altLang="en-US" dirty="0" smtClean="0"/>
              <a:t>데이터베이스에서 </a:t>
            </a:r>
            <a:r>
              <a:rPr lang="ko-KR" altLang="en-US" dirty="0"/>
              <a:t>제일 중요한 </a:t>
            </a:r>
            <a:r>
              <a:rPr lang="ko-KR" altLang="en-US" dirty="0" smtClean="0"/>
              <a:t>쿼리임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효율적인 </a:t>
            </a:r>
            <a:r>
              <a:rPr lang="ko-KR" altLang="en-US" dirty="0"/>
              <a:t>조회를 </a:t>
            </a:r>
            <a:r>
              <a:rPr lang="ko-KR" altLang="en-US" dirty="0" smtClean="0"/>
              <a:t>위한 작업</a:t>
            </a:r>
            <a:endParaRPr lang="en-US" altLang="ko-KR" dirty="0"/>
          </a:p>
          <a:p>
            <a:pPr lvl="2"/>
            <a:r>
              <a:rPr lang="ko-KR" altLang="en-US" dirty="0" smtClean="0"/>
              <a:t>여러 </a:t>
            </a:r>
            <a:r>
              <a:rPr lang="ko-KR" altLang="en-US" dirty="0"/>
              <a:t>테이블의 데이터를 조합해서 조회하기</a:t>
            </a:r>
          </a:p>
          <a:p>
            <a:pPr lvl="2"/>
            <a:r>
              <a:rPr lang="ko-KR" altLang="en-US" dirty="0" err="1" smtClean="0"/>
              <a:t>외래키</a:t>
            </a:r>
            <a:r>
              <a:rPr lang="ko-KR" altLang="en-US" dirty="0" smtClean="0"/>
              <a:t> </a:t>
            </a:r>
            <a:r>
              <a:rPr lang="ko-KR" altLang="en-US" dirty="0"/>
              <a:t>칼럼의 코드 데이터를 참조 테이블의 이름 칼럼으로 대체하기</a:t>
            </a:r>
          </a:p>
          <a:p>
            <a:pPr lvl="2"/>
            <a:r>
              <a:rPr lang="ko-KR" altLang="en-US" dirty="0" smtClean="0"/>
              <a:t>날짜 </a:t>
            </a:r>
            <a:r>
              <a:rPr lang="ko-KR" altLang="en-US" dirty="0"/>
              <a:t>형식 변경하기</a:t>
            </a:r>
          </a:p>
          <a:p>
            <a:pPr lvl="2"/>
            <a:r>
              <a:rPr lang="ko-KR" altLang="en-US" dirty="0" smtClean="0"/>
              <a:t>데이터 </a:t>
            </a:r>
            <a:r>
              <a:rPr lang="ko-KR" altLang="en-US" dirty="0"/>
              <a:t>정렬 또는 </a:t>
            </a:r>
            <a:r>
              <a:rPr lang="ko-KR" altLang="en-US" dirty="0" smtClean="0"/>
              <a:t>집계하기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3826578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DML</a:t>
            </a:r>
            <a:r>
              <a:rPr lang="ko-KR" altLang="en-US" dirty="0" smtClean="0"/>
              <a:t>이란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3528" y="764704"/>
            <a:ext cx="8568952" cy="5361459"/>
          </a:xfrm>
        </p:spPr>
        <p:txBody>
          <a:bodyPr/>
          <a:lstStyle/>
          <a:p>
            <a:r>
              <a:rPr lang="en-US" altLang="ko-KR" dirty="0" smtClean="0"/>
              <a:t>SELECT</a:t>
            </a:r>
            <a:r>
              <a:rPr lang="ko-KR" altLang="en-US" dirty="0" smtClean="0"/>
              <a:t>를 통한 단일 테이블 조회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1"/>
            <a:r>
              <a:rPr lang="ko-KR" altLang="en-US" dirty="0"/>
              <a:t>특정 칼럼을 지정하거나 전체 칼럼</a:t>
            </a:r>
            <a:r>
              <a:rPr lang="en-US" altLang="ko-KR" dirty="0"/>
              <a:t>(*)</a:t>
            </a:r>
            <a:r>
              <a:rPr lang="ko-KR" altLang="en-US" dirty="0"/>
              <a:t>을 조회할 수 </a:t>
            </a:r>
            <a:r>
              <a:rPr lang="ko-KR" altLang="en-US" dirty="0" smtClean="0"/>
              <a:t>있음</a:t>
            </a:r>
            <a:endParaRPr lang="en-US" altLang="ko-KR" dirty="0"/>
          </a:p>
          <a:p>
            <a:pPr lvl="1"/>
            <a:r>
              <a:rPr lang="en-US" altLang="ko-KR" dirty="0" smtClean="0"/>
              <a:t>DISTINCT</a:t>
            </a:r>
            <a:r>
              <a:rPr lang="en-US" altLang="ko-KR" dirty="0"/>
              <a:t>: </a:t>
            </a:r>
            <a:r>
              <a:rPr lang="ko-KR" altLang="en-US" dirty="0"/>
              <a:t>중복된 값은 제거하고 가지고 </a:t>
            </a:r>
            <a:r>
              <a:rPr lang="ko-KR" altLang="en-US" dirty="0"/>
              <a:t>옴</a:t>
            </a:r>
            <a:endParaRPr lang="en-US" altLang="ko-KR" dirty="0"/>
          </a:p>
          <a:p>
            <a:pPr lvl="1"/>
            <a:r>
              <a:rPr lang="en-US" altLang="ko-KR" dirty="0" smtClean="0"/>
              <a:t>WHERE</a:t>
            </a:r>
            <a:r>
              <a:rPr lang="en-US" altLang="ko-KR" dirty="0"/>
              <a:t>: </a:t>
            </a:r>
            <a:r>
              <a:rPr lang="ko-KR" altLang="en-US" dirty="0"/>
              <a:t>검색 조건을 지정할 때 </a:t>
            </a:r>
            <a:r>
              <a:rPr lang="ko-KR" altLang="en-US" dirty="0" smtClean="0"/>
              <a:t>사용함</a:t>
            </a:r>
            <a:endParaRPr lang="ko-KR" altLang="en-US" dirty="0"/>
          </a:p>
          <a:p>
            <a:pPr lvl="1"/>
            <a:r>
              <a:rPr lang="en-US" altLang="ko-KR" dirty="0"/>
              <a:t>GROUP BY: </a:t>
            </a:r>
            <a:r>
              <a:rPr lang="ko-KR" altLang="en-US" dirty="0"/>
              <a:t>특정 칼럼을 그룹화할 때 </a:t>
            </a:r>
            <a:r>
              <a:rPr lang="ko-KR" altLang="en-US" dirty="0" smtClean="0"/>
              <a:t>사용함</a:t>
            </a:r>
            <a:endParaRPr lang="en-US" altLang="ko-KR" dirty="0"/>
          </a:p>
          <a:p>
            <a:pPr lvl="1"/>
            <a:r>
              <a:rPr lang="en-US" altLang="ko-KR" dirty="0" smtClean="0"/>
              <a:t>HAVING</a:t>
            </a:r>
            <a:r>
              <a:rPr lang="en-US" altLang="ko-KR" dirty="0"/>
              <a:t>: </a:t>
            </a:r>
            <a:r>
              <a:rPr lang="ko-KR" altLang="en-US" dirty="0"/>
              <a:t>특정 칼럼을 그룹화한 결과에 조건을 설정할 때 </a:t>
            </a:r>
            <a:r>
              <a:rPr lang="ko-KR" altLang="en-US" dirty="0" smtClean="0"/>
              <a:t>사용함</a:t>
            </a:r>
            <a:endParaRPr lang="en-US" altLang="ko-KR" dirty="0"/>
          </a:p>
          <a:p>
            <a:pPr lvl="1"/>
            <a:r>
              <a:rPr lang="en-US" altLang="ko-KR" dirty="0" smtClean="0"/>
              <a:t>ORDER </a:t>
            </a:r>
            <a:r>
              <a:rPr lang="en-US" altLang="ko-KR" dirty="0"/>
              <a:t>BY: </a:t>
            </a:r>
            <a:r>
              <a:rPr lang="ko-KR" altLang="en-US" dirty="0"/>
              <a:t>특정 칼럼을 기준으로 오름차순</a:t>
            </a:r>
            <a:r>
              <a:rPr lang="en-US" altLang="ko-KR" dirty="0"/>
              <a:t>(ASC)/</a:t>
            </a:r>
            <a:r>
              <a:rPr lang="ko-KR" altLang="en-US" dirty="0"/>
              <a:t>내림차순</a:t>
            </a:r>
            <a:r>
              <a:rPr lang="en-US" altLang="ko-KR" dirty="0"/>
              <a:t>(DESC) </a:t>
            </a:r>
            <a:r>
              <a:rPr lang="ko-KR" altLang="en-US" dirty="0"/>
              <a:t>정렬할 때 </a:t>
            </a:r>
            <a:r>
              <a:rPr lang="ko-KR" altLang="en-US" dirty="0" smtClean="0"/>
              <a:t>사용함</a:t>
            </a:r>
            <a:endParaRPr lang="en-US" altLang="ko-KR" dirty="0" smtClean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3384" y="1268760"/>
            <a:ext cx="6257232" cy="15754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1335554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DML</a:t>
            </a:r>
            <a:r>
              <a:rPr lang="ko-KR" altLang="en-US" dirty="0" smtClean="0"/>
              <a:t>이란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749" y="1396386"/>
            <a:ext cx="6918503" cy="15285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326917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889F0327-7F53-4294-9100-3BD280A868FB}"/>
              </a:ext>
            </a:extLst>
          </p:cNvPr>
          <p:cNvSpPr txBox="1"/>
          <p:nvPr/>
        </p:nvSpPr>
        <p:spPr>
          <a:xfrm>
            <a:off x="170954" y="2456892"/>
            <a:ext cx="8802093" cy="194421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altLang="ko-KR" sz="4000" b="1" dirty="0">
                <a:latin typeface="+mj-lt"/>
                <a:ea typeface="굴림"/>
              </a:rPr>
              <a:t>Section 01</a:t>
            </a:r>
          </a:p>
          <a:p>
            <a:pPr algn="ctr"/>
            <a:r>
              <a:rPr lang="ko-KR" altLang="en-US" sz="4000" b="1" dirty="0" smtClean="0">
                <a:ea typeface="맑은 고딕" pitchFamily="50" charset="-127"/>
              </a:rPr>
              <a:t>데이터베이스의 개요</a:t>
            </a:r>
            <a:endParaRPr lang="en-US" altLang="ko-KR" sz="4000" b="1" dirty="0">
              <a:latin typeface="맑은 고딕"/>
              <a:ea typeface="굴림"/>
            </a:endParaRPr>
          </a:p>
        </p:txBody>
      </p:sp>
    </p:spTree>
    <p:extLst>
      <p:ext uri="{BB962C8B-B14F-4D97-AF65-F5344CB8AC3E}">
        <p14:creationId xmlns:p14="http://schemas.microsoft.com/office/powerpoint/2010/main" val="2106633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데이터 조회 함수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데이터 조회 함수란</a:t>
            </a:r>
            <a:r>
              <a:rPr lang="en-US" altLang="ko-KR" dirty="0" smtClean="0"/>
              <a:t>?</a:t>
            </a:r>
          </a:p>
          <a:p>
            <a:pPr lvl="1"/>
            <a:r>
              <a:rPr lang="ko-KR" altLang="en-US" dirty="0" smtClean="0"/>
              <a:t>데이터 </a:t>
            </a:r>
            <a:r>
              <a:rPr lang="ko-KR" altLang="en-US" dirty="0"/>
              <a:t>조회의 편의를 위해 </a:t>
            </a:r>
            <a:r>
              <a:rPr lang="ko-KR" altLang="en-US" dirty="0" smtClean="0"/>
              <a:t>제공되는 데이터베이스마다의 </a:t>
            </a:r>
            <a:r>
              <a:rPr lang="ko-KR" altLang="en-US" dirty="0"/>
              <a:t>전용 </a:t>
            </a:r>
            <a:r>
              <a:rPr lang="ko-KR" altLang="en-US" dirty="0" smtClean="0"/>
              <a:t>함수</a:t>
            </a:r>
            <a:endParaRPr lang="en-US" altLang="ko-KR" dirty="0"/>
          </a:p>
          <a:p>
            <a:pPr lvl="1"/>
            <a:r>
              <a:rPr lang="ko-KR" altLang="en-US" dirty="0" smtClean="0"/>
              <a:t>이번 </a:t>
            </a:r>
            <a:r>
              <a:rPr lang="ko-KR" altLang="en-US" dirty="0"/>
              <a:t>예제는 </a:t>
            </a:r>
            <a:r>
              <a:rPr lang="ko-KR" altLang="en-US" dirty="0" smtClean="0"/>
              <a:t>데이터 조회 함수 </a:t>
            </a:r>
            <a:r>
              <a:rPr lang="ko-KR" altLang="en-US" dirty="0" smtClean="0"/>
              <a:t>테스트를 </a:t>
            </a:r>
            <a:r>
              <a:rPr lang="ko-KR" altLang="en-US" dirty="0"/>
              <a:t>위해 </a:t>
            </a:r>
            <a:r>
              <a:rPr lang="ko-KR" altLang="en-US" dirty="0" smtClean="0"/>
              <a:t>가상의 </a:t>
            </a:r>
            <a:r>
              <a:rPr lang="ko-KR" altLang="en-US" dirty="0"/>
              <a:t>테이블인 </a:t>
            </a:r>
            <a:r>
              <a:rPr lang="en-US" altLang="ko-KR" dirty="0"/>
              <a:t>DUAL</a:t>
            </a:r>
            <a:r>
              <a:rPr lang="ko-KR" altLang="en-US" dirty="0"/>
              <a:t>과 </a:t>
            </a:r>
            <a:r>
              <a:rPr lang="en-US" altLang="ko-KR" dirty="0"/>
              <a:t>SELECT </a:t>
            </a:r>
            <a:r>
              <a:rPr lang="ko-KR" altLang="en-US" dirty="0"/>
              <a:t>문을 </a:t>
            </a:r>
            <a:r>
              <a:rPr lang="ko-KR" altLang="en-US" dirty="0" smtClean="0"/>
              <a:t>사용함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r>
              <a:rPr lang="ko-KR" altLang="en-US" dirty="0"/>
              <a:t>숫자 관련 함수</a:t>
            </a:r>
          </a:p>
          <a:p>
            <a:pPr lvl="1"/>
            <a:r>
              <a:rPr lang="ko-KR" altLang="en-US" dirty="0"/>
              <a:t>숫자를 조작하기 위한 </a:t>
            </a:r>
            <a:r>
              <a:rPr lang="ko-KR" altLang="en-US" dirty="0" smtClean="0"/>
              <a:t>함수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ABS</a:t>
            </a:r>
            <a:r>
              <a:rPr lang="en-US" altLang="ko-KR" dirty="0"/>
              <a:t>(</a:t>
            </a:r>
            <a:r>
              <a:rPr lang="ko-KR" altLang="en-US" dirty="0"/>
              <a:t>절댓값</a:t>
            </a:r>
            <a:r>
              <a:rPr lang="en-US" altLang="ko-KR" dirty="0"/>
              <a:t>), CEILING(</a:t>
            </a:r>
            <a:r>
              <a:rPr lang="ko-KR" altLang="en-US" dirty="0"/>
              <a:t>올림</a:t>
            </a:r>
            <a:r>
              <a:rPr lang="en-US" altLang="ko-KR" dirty="0"/>
              <a:t>), ROUND(</a:t>
            </a:r>
            <a:r>
              <a:rPr lang="ko-KR" altLang="en-US" dirty="0"/>
              <a:t>반올림</a:t>
            </a:r>
            <a:r>
              <a:rPr lang="en-US" altLang="ko-KR" dirty="0"/>
              <a:t>), FLOOR(</a:t>
            </a:r>
            <a:r>
              <a:rPr lang="ko-KR" altLang="en-US" dirty="0"/>
              <a:t>버림</a:t>
            </a:r>
            <a:r>
              <a:rPr lang="en-US" altLang="ko-KR" dirty="0"/>
              <a:t>), SQRT(</a:t>
            </a:r>
            <a:r>
              <a:rPr lang="ko-KR" altLang="en-US" dirty="0"/>
              <a:t>제곱근</a:t>
            </a:r>
            <a:r>
              <a:rPr lang="en-US" altLang="ko-KR" dirty="0"/>
              <a:t>) </a:t>
            </a:r>
            <a:r>
              <a:rPr lang="ko-KR" altLang="en-US" dirty="0" smtClean="0"/>
              <a:t>등</a:t>
            </a:r>
            <a:endParaRPr lang="ko-KR" altLang="en-US" dirty="0"/>
          </a:p>
          <a:p>
            <a:pPr lvl="1"/>
            <a:endParaRPr lang="ko-KR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5108" y="4077072"/>
            <a:ext cx="6313785" cy="8240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70436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데이터 조회 함수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문자 관련 함수</a:t>
            </a:r>
          </a:p>
          <a:p>
            <a:pPr lvl="1"/>
            <a:r>
              <a:rPr lang="ko-KR" altLang="en-US" dirty="0" smtClean="0"/>
              <a:t>문자</a:t>
            </a:r>
            <a:r>
              <a:rPr lang="en-US" altLang="ko-KR" dirty="0" smtClean="0"/>
              <a:t>, </a:t>
            </a:r>
            <a:r>
              <a:rPr lang="ko-KR" altLang="en-US" dirty="0" smtClean="0"/>
              <a:t>문자열을 조작하기 위한 </a:t>
            </a:r>
            <a:r>
              <a:rPr lang="ko-KR" altLang="en-US" dirty="0" smtClean="0"/>
              <a:t>함수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ASCII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아스키코드값</a:t>
            </a:r>
            <a:r>
              <a:rPr lang="en-US" altLang="ko-KR" dirty="0" smtClean="0"/>
              <a:t>), LENGTH(</a:t>
            </a:r>
            <a:r>
              <a:rPr lang="ko-KR" altLang="en-US" dirty="0" smtClean="0"/>
              <a:t>길이</a:t>
            </a:r>
            <a:r>
              <a:rPr lang="en-US" altLang="ko-KR" dirty="0" smtClean="0"/>
              <a:t>), CONCAT(</a:t>
            </a:r>
            <a:r>
              <a:rPr lang="ko-KR" altLang="en-US" dirty="0" smtClean="0"/>
              <a:t>문자열 결합</a:t>
            </a:r>
            <a:r>
              <a:rPr lang="en-US" altLang="ko-KR" dirty="0" smtClean="0"/>
              <a:t>), TRIM(</a:t>
            </a:r>
            <a:r>
              <a:rPr lang="ko-KR" altLang="en-US" dirty="0" smtClean="0"/>
              <a:t>양쪽 공백 제거</a:t>
            </a:r>
            <a:r>
              <a:rPr lang="en-US" altLang="ko-KR" dirty="0" smtClean="0"/>
              <a:t>) </a:t>
            </a:r>
          </a:p>
          <a:p>
            <a:pPr lvl="1"/>
            <a:r>
              <a:rPr lang="en-US" altLang="ko-KR" dirty="0" smtClean="0"/>
              <a:t>LOWER</a:t>
            </a:r>
            <a:r>
              <a:rPr lang="en-US" altLang="ko-KR" dirty="0" smtClean="0"/>
              <a:t>(</a:t>
            </a:r>
            <a:r>
              <a:rPr lang="ko-KR" altLang="en-US" dirty="0" smtClean="0"/>
              <a:t>소문자 변환</a:t>
            </a:r>
            <a:r>
              <a:rPr lang="en-US" altLang="ko-KR" dirty="0" smtClean="0"/>
              <a:t>), UPPER(</a:t>
            </a:r>
            <a:r>
              <a:rPr lang="ko-KR" altLang="en-US" dirty="0" smtClean="0"/>
              <a:t>대문자 변환</a:t>
            </a:r>
            <a:r>
              <a:rPr lang="en-US" altLang="ko-KR" dirty="0" smtClean="0"/>
              <a:t>), SUBSTRING(</a:t>
            </a:r>
            <a:r>
              <a:rPr lang="ko-KR" altLang="en-US" dirty="0" smtClean="0"/>
              <a:t>부분 선택</a:t>
            </a:r>
            <a:r>
              <a:rPr lang="en-US" altLang="ko-KR" dirty="0" smtClean="0"/>
              <a:t>) </a:t>
            </a:r>
            <a:r>
              <a:rPr lang="ko-KR" altLang="en-US" dirty="0" smtClean="0"/>
              <a:t>등</a:t>
            </a:r>
            <a:endParaRPr lang="ko-KR" alt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7325" y="2636912"/>
            <a:ext cx="6269350" cy="10139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6244427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데이터 조회 함수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날짜</a:t>
            </a:r>
            <a:r>
              <a:rPr lang="en-US" altLang="ko-KR" dirty="0"/>
              <a:t>/</a:t>
            </a:r>
            <a:r>
              <a:rPr lang="ko-KR" altLang="en-US" dirty="0"/>
              <a:t>기간 함수</a:t>
            </a:r>
          </a:p>
          <a:p>
            <a:pPr lvl="1"/>
            <a:r>
              <a:rPr lang="en-US" altLang="ko-KR" dirty="0"/>
              <a:t>NOW(</a:t>
            </a:r>
            <a:r>
              <a:rPr lang="ko-KR" altLang="en-US" dirty="0"/>
              <a:t>현재 날짜 시간</a:t>
            </a:r>
            <a:r>
              <a:rPr lang="en-US" altLang="ko-KR" dirty="0"/>
              <a:t>), CURRENT_TIMESTAMP(</a:t>
            </a:r>
            <a:r>
              <a:rPr lang="ko-KR" altLang="en-US" dirty="0"/>
              <a:t>현재 날짜 시간</a:t>
            </a:r>
            <a:r>
              <a:rPr lang="en-US" altLang="ko-KR" dirty="0"/>
              <a:t>), DAYNAME(</a:t>
            </a:r>
            <a:r>
              <a:rPr lang="ko-KR" altLang="en-US" dirty="0"/>
              <a:t>요일</a:t>
            </a:r>
            <a:r>
              <a:rPr lang="en-US" altLang="ko-KR" dirty="0" smtClean="0"/>
              <a:t>)</a:t>
            </a:r>
          </a:p>
          <a:p>
            <a:pPr lvl="1"/>
            <a:r>
              <a:rPr lang="en-US" altLang="ko-KR" dirty="0" smtClean="0"/>
              <a:t>PARSEDATETIME</a:t>
            </a:r>
            <a:r>
              <a:rPr lang="en-US" altLang="ko-KR" dirty="0"/>
              <a:t>(</a:t>
            </a:r>
            <a:r>
              <a:rPr lang="ko-KR" altLang="en-US" dirty="0"/>
              <a:t>문자열 포맷을 날짜 시간 정보로 변환</a:t>
            </a:r>
            <a:r>
              <a:rPr lang="en-US" altLang="ko-KR" dirty="0"/>
              <a:t>) </a:t>
            </a:r>
            <a:r>
              <a:rPr lang="ko-KR" altLang="en-US" dirty="0" smtClean="0"/>
              <a:t>등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1"/>
            <a:endParaRPr lang="en-US" altLang="ko-KR" dirty="0"/>
          </a:p>
          <a:p>
            <a:r>
              <a:rPr lang="ko-KR" altLang="en-US" dirty="0"/>
              <a:t>집계 함수</a:t>
            </a:r>
          </a:p>
          <a:p>
            <a:pPr lvl="1"/>
            <a:r>
              <a:rPr lang="en-US" altLang="ko-KR" dirty="0"/>
              <a:t>COUNT(</a:t>
            </a:r>
            <a:r>
              <a:rPr lang="ko-KR" altLang="en-US" dirty="0"/>
              <a:t>레코드 수</a:t>
            </a:r>
            <a:r>
              <a:rPr lang="en-US" altLang="ko-KR" dirty="0"/>
              <a:t>), SUM(</a:t>
            </a:r>
            <a:r>
              <a:rPr lang="ko-KR" altLang="en-US" dirty="0" err="1"/>
              <a:t>칼럼값</a:t>
            </a:r>
            <a:r>
              <a:rPr lang="ko-KR" altLang="en-US" dirty="0"/>
              <a:t> 더하기</a:t>
            </a:r>
            <a:r>
              <a:rPr lang="en-US" altLang="ko-KR" dirty="0"/>
              <a:t>), AVG(</a:t>
            </a:r>
            <a:r>
              <a:rPr lang="ko-KR" altLang="en-US" dirty="0" err="1"/>
              <a:t>칼럼값</a:t>
            </a:r>
            <a:r>
              <a:rPr lang="ko-KR" altLang="en-US" dirty="0"/>
              <a:t> 평균</a:t>
            </a:r>
            <a:r>
              <a:rPr lang="en-US" altLang="ko-KR" dirty="0" smtClean="0"/>
              <a:t>)</a:t>
            </a:r>
          </a:p>
          <a:p>
            <a:pPr lvl="1"/>
            <a:r>
              <a:rPr lang="en-US" altLang="ko-KR" dirty="0" smtClean="0"/>
              <a:t>MAX</a:t>
            </a:r>
            <a:r>
              <a:rPr lang="en-US" altLang="ko-KR" dirty="0"/>
              <a:t>(</a:t>
            </a:r>
            <a:r>
              <a:rPr lang="ko-KR" altLang="en-US" dirty="0"/>
              <a:t>칼럼 최댓값</a:t>
            </a:r>
            <a:r>
              <a:rPr lang="en-US" altLang="ko-KR" dirty="0"/>
              <a:t>), MIN(</a:t>
            </a:r>
            <a:r>
              <a:rPr lang="ko-KR" altLang="en-US" dirty="0"/>
              <a:t>칼럼 최솟값</a:t>
            </a:r>
            <a:r>
              <a:rPr lang="en-US" altLang="ko-KR" dirty="0" smtClean="0"/>
              <a:t>) </a:t>
            </a:r>
            <a:r>
              <a:rPr lang="ko-KR" altLang="en-US" dirty="0" smtClean="0"/>
              <a:t>등</a:t>
            </a:r>
            <a:endParaRPr lang="ko-KR" altLang="en-US" dirty="0"/>
          </a:p>
          <a:p>
            <a:pPr lvl="1"/>
            <a:endParaRPr lang="ko-KR" altLang="en-US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7226" y="1988840"/>
            <a:ext cx="6289548" cy="12118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7325" y="4702822"/>
            <a:ext cx="6269350" cy="9937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7170052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조인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조인</a:t>
            </a:r>
            <a:r>
              <a:rPr lang="en-US" altLang="ko-KR" dirty="0" smtClean="0"/>
              <a:t>(Join)</a:t>
            </a:r>
          </a:p>
          <a:p>
            <a:pPr lvl="1"/>
            <a:r>
              <a:rPr lang="ko-KR" altLang="en-US" dirty="0" err="1" smtClean="0"/>
              <a:t>관계형</a:t>
            </a:r>
            <a:r>
              <a:rPr lang="ko-KR" altLang="en-US" dirty="0" smtClean="0"/>
              <a:t> </a:t>
            </a:r>
            <a:r>
              <a:rPr lang="ko-KR" altLang="en-US" dirty="0"/>
              <a:t>데이터베이스에서 </a:t>
            </a:r>
            <a:r>
              <a:rPr lang="en-US" altLang="ko-KR" dirty="0"/>
              <a:t>2</a:t>
            </a:r>
            <a:r>
              <a:rPr lang="ko-KR" altLang="en-US" dirty="0"/>
              <a:t>개 이상의 테이블이나 데이터베이스를 조합해 데이터를 검색하는 </a:t>
            </a:r>
            <a:r>
              <a:rPr lang="ko-KR" altLang="en-US" dirty="0" smtClean="0"/>
              <a:t>것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조회하고자 </a:t>
            </a:r>
            <a:r>
              <a:rPr lang="ko-KR" altLang="en-US" dirty="0"/>
              <a:t>하는 칼럼이 서로 다른 테이블에 있을 </a:t>
            </a:r>
            <a:r>
              <a:rPr lang="ko-KR" altLang="en-US" dirty="0" smtClean="0"/>
              <a:t>경우에 </a:t>
            </a:r>
            <a:r>
              <a:rPr lang="ko-KR" altLang="en-US" dirty="0"/>
              <a:t>주로 </a:t>
            </a:r>
            <a:r>
              <a:rPr lang="ko-KR" altLang="en-US" dirty="0" smtClean="0"/>
              <a:t>사용함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여러 </a:t>
            </a:r>
            <a:r>
              <a:rPr lang="ko-KR" altLang="en-US" dirty="0"/>
              <a:t>개의 테이블을 마치 하나의 테이블인 것처럼 사용할 수 있는 </a:t>
            </a:r>
            <a:r>
              <a:rPr lang="ko-KR" altLang="en-US" dirty="0" smtClean="0"/>
              <a:t>방법임</a:t>
            </a:r>
            <a:endParaRPr lang="en-US" altLang="ko-KR" dirty="0"/>
          </a:p>
          <a:p>
            <a:pPr lvl="1"/>
            <a:r>
              <a:rPr lang="ko-KR" altLang="en-US" dirty="0" err="1" smtClean="0"/>
              <a:t>기본키</a:t>
            </a:r>
            <a:r>
              <a:rPr lang="en-US" altLang="ko-KR" dirty="0"/>
              <a:t>(PK)</a:t>
            </a:r>
            <a:r>
              <a:rPr lang="ko-KR" altLang="en-US" dirty="0"/>
              <a:t>와 </a:t>
            </a:r>
            <a:r>
              <a:rPr lang="ko-KR" altLang="en-US" dirty="0" err="1"/>
              <a:t>외래키</a:t>
            </a:r>
            <a:r>
              <a:rPr lang="en-US" altLang="ko-KR" dirty="0"/>
              <a:t>(FK)</a:t>
            </a:r>
            <a:r>
              <a:rPr lang="ko-KR" altLang="en-US" dirty="0"/>
              <a:t>로 연결된 두 테이블의 데이터를 조합하기 위해 사용할 수 </a:t>
            </a:r>
            <a:r>
              <a:rPr lang="ko-KR" altLang="en-US" dirty="0" smtClean="0"/>
              <a:t>있음</a:t>
            </a:r>
            <a:endParaRPr lang="ko-KR" altLang="en-US" dirty="0"/>
          </a:p>
          <a:p>
            <a:pPr lvl="1"/>
            <a:r>
              <a:rPr lang="ko-KR" altLang="en-US" dirty="0"/>
              <a:t>조인은 여러 유형이 있으며 조인을 통해 여러 번 쿼리를 보내거나 결과를 프로그램에서 조합할 필요 없이 한 번의 쿼리로 원하는 데이터 구조를 받아볼 수 </a:t>
            </a:r>
            <a:r>
              <a:rPr lang="ko-KR" altLang="en-US" dirty="0" smtClean="0"/>
              <a:t>있음</a:t>
            </a:r>
            <a:endParaRPr lang="en-US" altLang="ko-KR" dirty="0"/>
          </a:p>
          <a:p>
            <a:pPr lvl="1"/>
            <a:r>
              <a:rPr lang="ko-KR" altLang="en-US" dirty="0"/>
              <a:t>조인 </a:t>
            </a:r>
            <a:r>
              <a:rPr lang="ko-KR" altLang="en-US" dirty="0" smtClean="0"/>
              <a:t>형태</a:t>
            </a:r>
            <a:r>
              <a:rPr lang="en-US" altLang="ko-KR" dirty="0" smtClean="0"/>
              <a:t>:</a:t>
            </a:r>
            <a:r>
              <a:rPr lang="ko-KR" altLang="en-US" dirty="0" smtClean="0"/>
              <a:t> </a:t>
            </a:r>
            <a:r>
              <a:rPr lang="en-US" altLang="ko-KR" dirty="0"/>
              <a:t>Inner Join, Outer Join, Cross Join, Self Join </a:t>
            </a:r>
            <a:r>
              <a:rPr lang="ko-KR" altLang="en-US" dirty="0" smtClean="0"/>
              <a:t>등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9939708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889F0327-7F53-4294-9100-3BD280A868FB}"/>
              </a:ext>
            </a:extLst>
          </p:cNvPr>
          <p:cNvSpPr txBox="1"/>
          <p:nvPr/>
        </p:nvSpPr>
        <p:spPr>
          <a:xfrm>
            <a:off x="170954" y="2456892"/>
            <a:ext cx="8802093" cy="194421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altLang="ko-KR" sz="4000" b="1" dirty="0">
                <a:latin typeface="+mj-lt"/>
                <a:ea typeface="굴림"/>
              </a:rPr>
              <a:t>Section </a:t>
            </a:r>
            <a:r>
              <a:rPr lang="en-US" altLang="ko-KR" sz="4000" b="1" dirty="0" smtClean="0">
                <a:latin typeface="+mj-lt"/>
                <a:ea typeface="굴림"/>
              </a:rPr>
              <a:t>05</a:t>
            </a:r>
            <a:endParaRPr lang="en-US" altLang="ko-KR" sz="4000" b="1" dirty="0">
              <a:latin typeface="+mj-lt"/>
              <a:ea typeface="굴림"/>
            </a:endParaRPr>
          </a:p>
          <a:p>
            <a:pPr algn="ctr"/>
            <a:r>
              <a:rPr lang="en-US" altLang="ko-KR" sz="4000" b="1" dirty="0" smtClean="0">
                <a:latin typeface="+mn-ea"/>
                <a:ea typeface="+mn-ea"/>
              </a:rPr>
              <a:t>[</a:t>
            </a:r>
            <a:r>
              <a:rPr lang="ko-KR" altLang="en-US" sz="4000" b="1" dirty="0" smtClean="0">
                <a:latin typeface="+mn-ea"/>
                <a:ea typeface="+mn-ea"/>
              </a:rPr>
              <a:t>실습 </a:t>
            </a:r>
            <a:r>
              <a:rPr lang="en-US" altLang="ko-KR" sz="4000" b="1" dirty="0" smtClean="0">
                <a:latin typeface="+mn-ea"/>
                <a:ea typeface="+mn-ea"/>
              </a:rPr>
              <a:t>9-1] SQL </a:t>
            </a:r>
            <a:r>
              <a:rPr lang="ko-KR" altLang="en-US" sz="4000" b="1" dirty="0" smtClean="0">
                <a:latin typeface="+mn-ea"/>
                <a:ea typeface="+mn-ea"/>
              </a:rPr>
              <a:t>실습 </a:t>
            </a:r>
            <a:r>
              <a:rPr lang="en-US" altLang="ko-KR" sz="4000" b="1" dirty="0" smtClean="0">
                <a:latin typeface="+mn-ea"/>
                <a:ea typeface="+mn-ea"/>
              </a:rPr>
              <a:t>:</a:t>
            </a:r>
          </a:p>
          <a:p>
            <a:pPr algn="ctr"/>
            <a:r>
              <a:rPr lang="ko-KR" altLang="en-US" sz="4000" b="1" dirty="0" smtClean="0">
                <a:latin typeface="+mn-ea"/>
                <a:ea typeface="+mn-ea"/>
              </a:rPr>
              <a:t>학생정보 목록 생성</a:t>
            </a:r>
            <a:endParaRPr lang="en-US" altLang="ko-KR" sz="4000" b="1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97420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+mn-ea"/>
              </a:rPr>
              <a:t>SQL </a:t>
            </a:r>
            <a:r>
              <a:rPr lang="ko-KR" altLang="en-US" dirty="0">
                <a:latin typeface="+mn-ea"/>
              </a:rPr>
              <a:t>실습 </a:t>
            </a:r>
            <a:r>
              <a:rPr lang="en-US" altLang="ko-KR" dirty="0" smtClean="0">
                <a:latin typeface="+mn-ea"/>
              </a:rPr>
              <a:t>: </a:t>
            </a:r>
            <a:r>
              <a:rPr lang="ko-KR" altLang="en-US" dirty="0" smtClean="0">
                <a:latin typeface="+mn-ea"/>
              </a:rPr>
              <a:t>학생정보 </a:t>
            </a:r>
            <a:r>
              <a:rPr lang="ko-KR" altLang="en-US" dirty="0">
                <a:latin typeface="+mn-ea"/>
              </a:rPr>
              <a:t>목록 생성</a:t>
            </a:r>
            <a:endParaRPr lang="en-US" altLang="ko-KR" dirty="0">
              <a:latin typeface="+mn-ea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itchFamily="34" charset="0"/>
              <a:buChar char="•"/>
            </a:pPr>
            <a:r>
              <a:rPr lang="ko-KR" altLang="en-US" b="1" dirty="0" smtClean="0"/>
              <a:t>이번 실습의 개요</a:t>
            </a:r>
            <a:endParaRPr lang="en-US" altLang="ko-KR" b="1" dirty="0" smtClean="0"/>
          </a:p>
          <a:p>
            <a:pPr lvl="1">
              <a:buFont typeface="Arial" pitchFamily="34" charset="0"/>
              <a:buChar char="•"/>
            </a:pPr>
            <a:r>
              <a:rPr lang="en-US" altLang="ko-KR" dirty="0" smtClean="0"/>
              <a:t>SQL</a:t>
            </a:r>
            <a:r>
              <a:rPr lang="ko-KR" altLang="en-US" dirty="0"/>
              <a:t>을 이용해 데이터베이스를 사용하려면 </a:t>
            </a:r>
            <a:r>
              <a:rPr lang="en-US" altLang="ko-KR" dirty="0"/>
              <a:t>SQL </a:t>
            </a:r>
            <a:r>
              <a:rPr lang="ko-KR" altLang="en-US" dirty="0"/>
              <a:t>클라이언트 프로그램이 </a:t>
            </a:r>
            <a:r>
              <a:rPr lang="ko-KR" altLang="en-US" dirty="0" smtClean="0"/>
              <a:t>필요함</a:t>
            </a:r>
            <a:r>
              <a:rPr lang="en-US" altLang="ko-KR" dirty="0" smtClean="0"/>
              <a:t> </a:t>
            </a:r>
          </a:p>
          <a:p>
            <a:pPr lvl="1">
              <a:buFont typeface="Arial" pitchFamily="34" charset="0"/>
              <a:buChar char="•"/>
            </a:pPr>
            <a:r>
              <a:rPr lang="ko-KR" altLang="en-US" dirty="0" smtClean="0"/>
              <a:t>이번 </a:t>
            </a:r>
            <a:r>
              <a:rPr lang="ko-KR" altLang="en-US" dirty="0"/>
              <a:t>실습에서는 </a:t>
            </a:r>
            <a:r>
              <a:rPr lang="en-US" altLang="ko-KR" dirty="0"/>
              <a:t>H2 </a:t>
            </a:r>
            <a:r>
              <a:rPr lang="ko-KR" altLang="en-US" dirty="0"/>
              <a:t>데이터베이스를 실행하면 함께 실행되는 데이터베이스 관리 프로그램인 </a:t>
            </a:r>
            <a:r>
              <a:rPr lang="en-US" altLang="ko-KR" dirty="0"/>
              <a:t>H2 </a:t>
            </a:r>
            <a:r>
              <a:rPr lang="ko-KR" altLang="en-US" dirty="0"/>
              <a:t>콘솔 프로그램을 </a:t>
            </a:r>
            <a:r>
              <a:rPr lang="ko-KR" altLang="en-US" dirty="0" smtClean="0"/>
              <a:t>사용함</a:t>
            </a:r>
            <a:r>
              <a:rPr lang="en-US" altLang="ko-KR" dirty="0" smtClean="0"/>
              <a:t> </a:t>
            </a:r>
          </a:p>
          <a:p>
            <a:pPr lvl="1">
              <a:buFont typeface="Arial" pitchFamily="34" charset="0"/>
              <a:buChar char="•"/>
            </a:pPr>
            <a:r>
              <a:rPr lang="en-US" altLang="ko-KR" dirty="0" smtClean="0"/>
              <a:t>H2 </a:t>
            </a:r>
            <a:r>
              <a:rPr lang="ko-KR" altLang="en-US" dirty="0"/>
              <a:t>콘솔은 웹 기반의 도구로 간단한 관리 기능과 함께 </a:t>
            </a:r>
            <a:r>
              <a:rPr lang="en-US" altLang="ko-KR" dirty="0"/>
              <a:t>SQL </a:t>
            </a:r>
            <a:r>
              <a:rPr lang="ko-KR" altLang="en-US" dirty="0"/>
              <a:t>편집 기능도 </a:t>
            </a:r>
            <a:r>
              <a:rPr lang="ko-KR" altLang="en-US" dirty="0" smtClean="0"/>
              <a:t>제공함</a:t>
            </a:r>
            <a:r>
              <a:rPr lang="en-US" altLang="ko-KR" dirty="0" smtClean="0"/>
              <a:t> </a:t>
            </a:r>
          </a:p>
          <a:p>
            <a:pPr lvl="1">
              <a:buFont typeface="Arial" pitchFamily="34" charset="0"/>
              <a:buChar char="•"/>
            </a:pPr>
            <a:r>
              <a:rPr lang="ko-KR" altLang="en-US" dirty="0" smtClean="0"/>
              <a:t>웹 기반이기 때문에 </a:t>
            </a:r>
            <a:r>
              <a:rPr lang="ko-KR" altLang="en-US" dirty="0"/>
              <a:t>별도의 프로그램 설치 없이 사용할 수 있는 것이 </a:t>
            </a:r>
            <a:r>
              <a:rPr lang="ko-KR" altLang="en-US" dirty="0" smtClean="0"/>
              <a:t>장점임</a:t>
            </a:r>
            <a:endParaRPr lang="en-US" altLang="ko-KR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336765" y="218236"/>
            <a:ext cx="914400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92500" lnSpcReduction="20000"/>
          </a:bodyPr>
          <a:lstStyle/>
          <a:p>
            <a:r>
              <a:rPr lang="ko-KR" altLang="en-US" sz="1600" b="1" dirty="0" smtClean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실습 </a:t>
            </a:r>
            <a:r>
              <a:rPr lang="en-US" altLang="ko-KR" sz="1600" b="1" dirty="0" smtClean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9-1</a:t>
            </a:r>
            <a:endParaRPr lang="ko-KR" altLang="en-US" sz="1600" b="1" dirty="0" smtClean="0">
              <a:solidFill>
                <a:schemeClr val="accent6">
                  <a:lumMod val="50000"/>
                </a:schemeClr>
              </a:solidFill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7272447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H2 </a:t>
            </a:r>
            <a:r>
              <a:rPr lang="ko-KR" altLang="en-US" dirty="0" smtClean="0"/>
              <a:t>콘솔 활용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윈도우에서 </a:t>
            </a:r>
            <a:r>
              <a:rPr lang="ko-KR" altLang="en-US" dirty="0"/>
              <a:t>‘</a:t>
            </a:r>
            <a:r>
              <a:rPr lang="en-US" altLang="ko-KR" dirty="0"/>
              <a:t>H2 Console’</a:t>
            </a:r>
            <a:r>
              <a:rPr lang="ko-KR" altLang="en-US" dirty="0"/>
              <a:t>을 검색하면 나오는 프로그램을 </a:t>
            </a:r>
            <a:r>
              <a:rPr lang="ko-KR" altLang="en-US" dirty="0" smtClean="0"/>
              <a:t>실행하기</a:t>
            </a:r>
            <a:endParaRPr lang="en-US" altLang="ko-KR" dirty="0" smtClean="0"/>
          </a:p>
          <a:p>
            <a:r>
              <a:rPr lang="en-US" altLang="ko-KR" dirty="0"/>
              <a:t>&lt;</a:t>
            </a:r>
            <a:r>
              <a:rPr lang="ko-KR" altLang="en-US" dirty="0"/>
              <a:t>연결 시험</a:t>
            </a:r>
            <a:r>
              <a:rPr lang="en-US" altLang="ko-KR" dirty="0"/>
              <a:t>&gt;</a:t>
            </a:r>
            <a:r>
              <a:rPr lang="ko-KR" altLang="en-US" dirty="0"/>
              <a:t>에 성공하면 </a:t>
            </a:r>
            <a:r>
              <a:rPr lang="en-US" altLang="ko-KR" dirty="0"/>
              <a:t>&lt;</a:t>
            </a:r>
            <a:r>
              <a:rPr lang="ko-KR" altLang="en-US" dirty="0"/>
              <a:t>연결</a:t>
            </a:r>
            <a:r>
              <a:rPr lang="en-US" altLang="ko-KR" dirty="0"/>
              <a:t>&gt; </a:t>
            </a:r>
            <a:r>
              <a:rPr lang="ko-KR" altLang="en-US" dirty="0"/>
              <a:t>버튼을 누르고 메인 화면으로 </a:t>
            </a:r>
            <a:r>
              <a:rPr lang="ko-KR" altLang="en-US" dirty="0" smtClean="0"/>
              <a:t>이동함</a:t>
            </a:r>
            <a:r>
              <a:rPr lang="en-US" altLang="ko-KR" dirty="0" smtClean="0"/>
              <a:t> </a:t>
            </a:r>
          </a:p>
          <a:p>
            <a:pPr lvl="1">
              <a:buFont typeface="Arial" pitchFamily="34" charset="0"/>
              <a:buChar char="•"/>
            </a:pPr>
            <a:r>
              <a:rPr lang="ko-KR" altLang="en-US" dirty="0" smtClean="0"/>
              <a:t>편집기 영역에서</a:t>
            </a:r>
            <a:r>
              <a:rPr lang="en-US" altLang="ko-KR" dirty="0" smtClean="0"/>
              <a:t> </a:t>
            </a:r>
            <a:r>
              <a:rPr lang="ko-KR" altLang="en-US" dirty="0"/>
              <a:t>여러 개의 </a:t>
            </a:r>
            <a:r>
              <a:rPr lang="en-US" altLang="ko-KR" dirty="0"/>
              <a:t>SQL </a:t>
            </a:r>
            <a:r>
              <a:rPr lang="ko-KR" altLang="en-US" dirty="0"/>
              <a:t>구문을 이어서 작성하는 것이 </a:t>
            </a:r>
            <a:r>
              <a:rPr lang="ko-KR" altLang="en-US" dirty="0" smtClean="0"/>
              <a:t>가능함</a:t>
            </a:r>
            <a:r>
              <a:rPr lang="en-US" altLang="ko-KR" dirty="0" smtClean="0"/>
              <a:t> </a:t>
            </a:r>
          </a:p>
          <a:p>
            <a:pPr lvl="1">
              <a:buFont typeface="Arial" pitchFamily="34" charset="0"/>
              <a:buChar char="•"/>
            </a:pPr>
            <a:r>
              <a:rPr lang="ko-KR" altLang="en-US" dirty="0" smtClean="0"/>
              <a:t>하지만 </a:t>
            </a:r>
            <a:r>
              <a:rPr lang="ko-KR" altLang="en-US" dirty="0" smtClean="0"/>
              <a:t>실행할 </a:t>
            </a:r>
            <a:r>
              <a:rPr lang="ko-KR" altLang="en-US" dirty="0"/>
              <a:t>때는 블록을 지정해 원하는 </a:t>
            </a:r>
            <a:r>
              <a:rPr lang="en-US" altLang="ko-KR" dirty="0"/>
              <a:t>SQL</a:t>
            </a:r>
            <a:r>
              <a:rPr lang="ko-KR" altLang="en-US" dirty="0"/>
              <a:t>만 실행하는 것이 </a:t>
            </a:r>
            <a:r>
              <a:rPr lang="ko-KR" altLang="en-US" dirty="0" smtClean="0"/>
              <a:t>좋음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36765" y="218236"/>
            <a:ext cx="914400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92500" lnSpcReduction="20000"/>
          </a:bodyPr>
          <a:lstStyle/>
          <a:p>
            <a:r>
              <a:rPr lang="ko-KR" altLang="en-US" sz="1600" b="1" dirty="0" smtClean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실습 </a:t>
            </a:r>
            <a:r>
              <a:rPr lang="en-US" altLang="ko-KR" sz="1600" b="1" dirty="0" smtClean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9-1</a:t>
            </a:r>
            <a:endParaRPr lang="ko-KR" altLang="en-US" sz="1600" b="1" dirty="0" smtClean="0">
              <a:solidFill>
                <a:schemeClr val="accent6">
                  <a:lumMod val="50000"/>
                </a:schemeClr>
              </a:solidFill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9190" y="2276872"/>
            <a:ext cx="6045620" cy="4101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24503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DDL </a:t>
            </a:r>
            <a:r>
              <a:rPr lang="ko-KR" altLang="en-US" dirty="0" smtClean="0"/>
              <a:t>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itchFamily="34" charset="0"/>
              <a:buChar char="•"/>
            </a:pPr>
            <a:r>
              <a:rPr lang="en-US" altLang="ko-KR" b="1" dirty="0" smtClean="0"/>
              <a:t>CREATE </a:t>
            </a:r>
            <a:r>
              <a:rPr lang="en-US" altLang="ko-KR" b="1" dirty="0"/>
              <a:t>TABLE</a:t>
            </a:r>
          </a:p>
          <a:p>
            <a:r>
              <a:rPr lang="ko-KR" altLang="en-US" dirty="0" smtClean="0"/>
              <a:t>우선 </a:t>
            </a:r>
            <a:r>
              <a:rPr lang="ko-KR" altLang="en-US" dirty="0"/>
              <a:t>학생정보 테이블을 </a:t>
            </a:r>
            <a:r>
              <a:rPr lang="ko-KR" altLang="en-US" dirty="0" smtClean="0"/>
              <a:t>생성하기</a:t>
            </a:r>
            <a:r>
              <a:rPr lang="en-US" altLang="ko-KR" dirty="0" smtClean="0"/>
              <a:t>.</a:t>
            </a:r>
          </a:p>
          <a:p>
            <a:pPr lvl="1">
              <a:buFont typeface="Arial" pitchFamily="34" charset="0"/>
              <a:buChar char="•"/>
            </a:pPr>
            <a:r>
              <a:rPr lang="en-US" altLang="ko-KR" dirty="0" smtClean="0"/>
              <a:t>SQL</a:t>
            </a:r>
            <a:r>
              <a:rPr lang="ko-KR" altLang="en-US" dirty="0" smtClean="0"/>
              <a:t>은</a:t>
            </a:r>
            <a:r>
              <a:rPr lang="en-US" altLang="ko-KR" dirty="0" smtClean="0"/>
              <a:t> </a:t>
            </a:r>
            <a:r>
              <a:rPr lang="ko-KR" altLang="en-US" dirty="0" smtClean="0"/>
              <a:t>보통 </a:t>
            </a:r>
            <a:r>
              <a:rPr lang="ko-KR" altLang="en-US" dirty="0"/>
              <a:t>소문자로 작성하지만</a:t>
            </a:r>
            <a:r>
              <a:rPr lang="en-US" altLang="ko-KR" dirty="0"/>
              <a:t>, </a:t>
            </a:r>
            <a:r>
              <a:rPr lang="ko-KR" altLang="en-US" dirty="0" smtClean="0"/>
              <a:t>이번 실습에서는 </a:t>
            </a:r>
            <a:r>
              <a:rPr lang="ko-KR" altLang="en-US" dirty="0"/>
              <a:t>구별을 위해 </a:t>
            </a:r>
            <a:r>
              <a:rPr lang="en-US" altLang="ko-KR" dirty="0"/>
              <a:t>SQL </a:t>
            </a:r>
            <a:r>
              <a:rPr lang="ko-KR" altLang="en-US" dirty="0"/>
              <a:t>키워드는 대문자로 </a:t>
            </a:r>
            <a:r>
              <a:rPr lang="ko-KR" altLang="en-US" dirty="0" smtClean="0"/>
              <a:t>작성함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pPr lvl="1"/>
            <a:endParaRPr lang="en-US" altLang="ko-KR" dirty="0"/>
          </a:p>
          <a:p>
            <a:endParaRPr lang="en-US" altLang="ko-KR" dirty="0" smtClean="0"/>
          </a:p>
          <a:p>
            <a:pPr lvl="1">
              <a:buFont typeface="Arial" pitchFamily="34" charset="0"/>
              <a:buChar char="•"/>
            </a:pPr>
            <a:r>
              <a:rPr lang="en-US" altLang="ko-KR" dirty="0"/>
              <a:t>NOT NULL: </a:t>
            </a:r>
            <a:r>
              <a:rPr lang="ko-KR" altLang="en-US" dirty="0"/>
              <a:t>테이블에 데이터를 추가할 때 반드시 데이터를 넣어야 하는 </a:t>
            </a:r>
            <a:r>
              <a:rPr lang="ko-KR" altLang="en-US" dirty="0" smtClean="0"/>
              <a:t>속성</a:t>
            </a:r>
            <a:endParaRPr lang="en-US" altLang="ko-KR" dirty="0"/>
          </a:p>
          <a:p>
            <a:pPr lvl="1">
              <a:buFont typeface="Arial" pitchFamily="34" charset="0"/>
              <a:buChar char="•"/>
            </a:pPr>
            <a:r>
              <a:rPr lang="en-US" altLang="ko-KR" dirty="0" smtClean="0"/>
              <a:t>Primary </a:t>
            </a:r>
            <a:r>
              <a:rPr lang="en-US" altLang="ko-KR" dirty="0"/>
              <a:t>Key: </a:t>
            </a:r>
            <a:r>
              <a:rPr lang="ko-KR" altLang="en-US" dirty="0" err="1"/>
              <a:t>기본키로</a:t>
            </a:r>
            <a:r>
              <a:rPr lang="ko-KR" altLang="en-US" dirty="0"/>
              <a:t> </a:t>
            </a:r>
            <a:r>
              <a:rPr lang="ko-KR" altLang="en-US" dirty="0" smtClean="0"/>
              <a:t>설정</a:t>
            </a:r>
            <a:endParaRPr lang="en-US" altLang="ko-KR" dirty="0"/>
          </a:p>
          <a:p>
            <a:pPr lvl="1">
              <a:buFont typeface="Arial" pitchFamily="34" charset="0"/>
              <a:buChar char="•"/>
            </a:pPr>
            <a:r>
              <a:rPr lang="en-US" altLang="ko-KR" dirty="0" smtClean="0"/>
              <a:t>AUTO_INCREMENT</a:t>
            </a:r>
            <a:r>
              <a:rPr lang="en-US" altLang="ko-KR" dirty="0"/>
              <a:t>: </a:t>
            </a:r>
            <a:r>
              <a:rPr lang="ko-KR" altLang="en-US" dirty="0"/>
              <a:t>자동 증가 칼럼</a:t>
            </a:r>
            <a:r>
              <a:rPr lang="en-US" altLang="ko-KR" dirty="0"/>
              <a:t>(</a:t>
            </a:r>
            <a:r>
              <a:rPr lang="ko-KR" altLang="en-US" dirty="0"/>
              <a:t>시퀀스</a:t>
            </a:r>
            <a:r>
              <a:rPr lang="en-US" altLang="ko-KR" dirty="0"/>
              <a:t>)</a:t>
            </a:r>
            <a:r>
              <a:rPr lang="ko-KR" altLang="en-US" dirty="0"/>
              <a:t>으로 지정하는 </a:t>
            </a:r>
            <a:r>
              <a:rPr lang="ko-KR" altLang="en-US" dirty="0" smtClean="0"/>
              <a:t>속성</a:t>
            </a:r>
            <a:r>
              <a:rPr lang="en-US" altLang="ko-KR" dirty="0" smtClean="0"/>
              <a:t> </a:t>
            </a:r>
          </a:p>
          <a:p>
            <a:pPr lvl="2">
              <a:buFont typeface="Arial" pitchFamily="34" charset="0"/>
              <a:buChar char="•"/>
            </a:pPr>
            <a:r>
              <a:rPr lang="ko-KR" altLang="en-US" dirty="0" smtClean="0"/>
              <a:t>중복되지 </a:t>
            </a:r>
            <a:r>
              <a:rPr lang="ko-KR" altLang="en-US" dirty="0"/>
              <a:t>않는 순차 증가 값으로 </a:t>
            </a:r>
            <a:r>
              <a:rPr lang="ko-KR" altLang="en-US" dirty="0" err="1"/>
              <a:t>기본키</a:t>
            </a:r>
            <a:r>
              <a:rPr lang="ko-KR" altLang="en-US" dirty="0"/>
              <a:t> 칼럼에 주로 </a:t>
            </a:r>
            <a:r>
              <a:rPr lang="ko-KR" altLang="en-US" dirty="0" smtClean="0"/>
              <a:t>사용됨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36765" y="218236"/>
            <a:ext cx="914400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92500" lnSpcReduction="20000"/>
          </a:bodyPr>
          <a:lstStyle/>
          <a:p>
            <a:r>
              <a:rPr lang="ko-KR" altLang="en-US" sz="1600" b="1" dirty="0" smtClean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실습 </a:t>
            </a:r>
            <a:r>
              <a:rPr lang="en-US" altLang="ko-KR" sz="1600" b="1" dirty="0" smtClean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9-1</a:t>
            </a:r>
            <a:endParaRPr lang="ko-KR" altLang="en-US" sz="1600" b="1" dirty="0" smtClean="0">
              <a:solidFill>
                <a:schemeClr val="accent6">
                  <a:lumMod val="50000"/>
                </a:schemeClr>
              </a:solidFill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6292" y="1772816"/>
            <a:ext cx="6111417" cy="17466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4963927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DDL </a:t>
            </a:r>
            <a:r>
              <a:rPr lang="ko-KR" altLang="en-US" dirty="0" smtClean="0"/>
              <a:t>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arenR" startAt="2"/>
            </a:pPr>
            <a:r>
              <a:rPr lang="ko-KR" altLang="en-US" dirty="0"/>
              <a:t>작성을 완료했다면 편집기 상단의 </a:t>
            </a:r>
            <a:r>
              <a:rPr lang="en-US" altLang="ko-KR" dirty="0"/>
              <a:t>&lt;</a:t>
            </a:r>
            <a:r>
              <a:rPr lang="ko-KR" altLang="en-US" dirty="0"/>
              <a:t>실행</a:t>
            </a:r>
            <a:r>
              <a:rPr lang="en-US" altLang="ko-KR" dirty="0"/>
              <a:t>&gt; </a:t>
            </a:r>
            <a:r>
              <a:rPr lang="ko-KR" altLang="en-US" dirty="0"/>
              <a:t>버튼을 눌러 </a:t>
            </a:r>
            <a:r>
              <a:rPr lang="ko-KR" altLang="en-US" dirty="0" smtClean="0"/>
              <a:t>실행하기</a:t>
            </a:r>
            <a:r>
              <a:rPr lang="en-US" altLang="ko-KR" dirty="0" smtClean="0"/>
              <a:t> </a:t>
            </a:r>
          </a:p>
          <a:p>
            <a:pPr lvl="1">
              <a:buFont typeface="Arial" pitchFamily="34" charset="0"/>
              <a:buChar char="•"/>
            </a:pPr>
            <a:r>
              <a:rPr lang="ko-KR" altLang="en-US" dirty="0" smtClean="0"/>
              <a:t>이후부터는 </a:t>
            </a:r>
            <a:r>
              <a:rPr lang="en-US" altLang="ko-KR" dirty="0"/>
              <a:t>&lt;Run Selected&gt; </a:t>
            </a:r>
            <a:r>
              <a:rPr lang="ko-KR" altLang="en-US" dirty="0"/>
              <a:t>버튼을 눌러 실행해야 </a:t>
            </a:r>
            <a:r>
              <a:rPr lang="ko-KR" altLang="en-US" dirty="0" smtClean="0"/>
              <a:t>함</a:t>
            </a:r>
            <a:endParaRPr lang="en-US" altLang="ko-KR" dirty="0"/>
          </a:p>
          <a:p>
            <a:pPr>
              <a:buFont typeface="+mj-lt"/>
              <a:buAutoNum type="arabicParenR" startAt="2"/>
            </a:pPr>
            <a:r>
              <a:rPr lang="ko-KR" altLang="en-US" dirty="0" smtClean="0"/>
              <a:t>실행되면 </a:t>
            </a:r>
            <a:r>
              <a:rPr lang="ko-KR" altLang="en-US" dirty="0"/>
              <a:t>왼쪽 </a:t>
            </a:r>
            <a:r>
              <a:rPr lang="ko-KR" altLang="en-US" dirty="0" err="1"/>
              <a:t>트리에</a:t>
            </a:r>
            <a:r>
              <a:rPr lang="ko-KR" altLang="en-US" dirty="0"/>
              <a:t> </a:t>
            </a:r>
            <a:r>
              <a:rPr lang="en-US" altLang="ko-KR" dirty="0"/>
              <a:t>STUDENT </a:t>
            </a:r>
            <a:r>
              <a:rPr lang="ko-KR" altLang="en-US" dirty="0"/>
              <a:t>테이블이 생성된 것을 확인할 수 </a:t>
            </a:r>
            <a:r>
              <a:rPr lang="ko-KR" altLang="en-US" dirty="0" smtClean="0"/>
              <a:t>있음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36765" y="218236"/>
            <a:ext cx="914400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92500" lnSpcReduction="20000"/>
          </a:bodyPr>
          <a:lstStyle/>
          <a:p>
            <a:r>
              <a:rPr lang="ko-KR" altLang="en-US" sz="1600" b="1" dirty="0" smtClean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실습 </a:t>
            </a:r>
            <a:r>
              <a:rPr lang="en-US" altLang="ko-KR" sz="1600" b="1" dirty="0" smtClean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9-1</a:t>
            </a:r>
            <a:endParaRPr lang="ko-KR" altLang="en-US" sz="1600" b="1" dirty="0" smtClean="0">
              <a:solidFill>
                <a:schemeClr val="accent6">
                  <a:lumMod val="50000"/>
                </a:schemeClr>
              </a:solidFill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3767" y="1944804"/>
            <a:ext cx="6116467" cy="4148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24787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DDL </a:t>
            </a:r>
            <a:r>
              <a:rPr lang="ko-KR" altLang="en-US" dirty="0" smtClean="0"/>
              <a:t>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itchFamily="34" charset="0"/>
              <a:buChar char="•"/>
            </a:pPr>
            <a:r>
              <a:rPr lang="en-US" altLang="ko-KR" b="1" dirty="0"/>
              <a:t>ALTER TABLE</a:t>
            </a:r>
          </a:p>
          <a:p>
            <a:pPr>
              <a:buFont typeface="+mj-lt"/>
              <a:buAutoNum type="arabicParenR" startAt="4"/>
            </a:pPr>
            <a:r>
              <a:rPr lang="ko-KR" altLang="en-US" dirty="0" smtClean="0"/>
              <a:t>생성된 </a:t>
            </a:r>
            <a:r>
              <a:rPr lang="en-US" altLang="ko-KR" dirty="0"/>
              <a:t>STUDENT </a:t>
            </a:r>
            <a:r>
              <a:rPr lang="ko-KR" altLang="en-US" dirty="0"/>
              <a:t>테이블에 </a:t>
            </a:r>
            <a:r>
              <a:rPr lang="en-US" altLang="ko-KR" dirty="0" err="1"/>
              <a:t>tel</a:t>
            </a:r>
            <a:r>
              <a:rPr lang="en-US" altLang="ko-KR" dirty="0"/>
              <a:t> </a:t>
            </a:r>
            <a:r>
              <a:rPr lang="ko-KR" altLang="en-US" dirty="0"/>
              <a:t>칼럼을 추가하고</a:t>
            </a:r>
            <a:r>
              <a:rPr lang="en-US" altLang="ko-KR" dirty="0"/>
              <a:t>, username</a:t>
            </a:r>
            <a:r>
              <a:rPr lang="ko-KR" altLang="en-US" dirty="0"/>
              <a:t>의 크기를 </a:t>
            </a:r>
            <a:r>
              <a:rPr lang="en-US" altLang="ko-KR" dirty="0"/>
              <a:t>20</a:t>
            </a:r>
            <a:r>
              <a:rPr lang="ko-KR" altLang="en-US" dirty="0"/>
              <a:t>에서 </a:t>
            </a:r>
            <a:r>
              <a:rPr lang="en-US" altLang="ko-KR" dirty="0"/>
              <a:t>10</a:t>
            </a:r>
            <a:r>
              <a:rPr lang="ko-KR" altLang="en-US" dirty="0"/>
              <a:t>으로 </a:t>
            </a:r>
            <a:r>
              <a:rPr lang="ko-KR" altLang="en-US" dirty="0" smtClean="0"/>
              <a:t>조정하기</a:t>
            </a:r>
            <a:r>
              <a:rPr lang="en-US" altLang="ko-KR" dirty="0" smtClean="0"/>
              <a:t>. </a:t>
            </a:r>
            <a:r>
              <a:rPr lang="ko-KR" altLang="en-US" dirty="0"/>
              <a:t>그리고 </a:t>
            </a:r>
            <a:r>
              <a:rPr lang="en-US" altLang="ko-KR" dirty="0"/>
              <a:t>id </a:t>
            </a:r>
            <a:r>
              <a:rPr lang="ko-KR" altLang="en-US" dirty="0"/>
              <a:t>칼럼에 지정되었던 </a:t>
            </a:r>
            <a:r>
              <a:rPr lang="ko-KR" altLang="en-US" dirty="0" err="1"/>
              <a:t>기본키</a:t>
            </a:r>
            <a:r>
              <a:rPr lang="ko-KR" altLang="en-US" dirty="0"/>
              <a:t> 제약 조건을 </a:t>
            </a:r>
            <a:r>
              <a:rPr lang="ko-KR" altLang="en-US" dirty="0" smtClean="0"/>
              <a:t>제거해보기</a:t>
            </a:r>
            <a:endParaRPr lang="en-US" altLang="ko-KR" dirty="0" smtClean="0"/>
          </a:p>
          <a:p>
            <a:pPr>
              <a:buFont typeface="+mj-lt"/>
              <a:buAutoNum type="arabicParenR" startAt="4"/>
            </a:pPr>
            <a:endParaRPr lang="en-US" altLang="ko-KR" dirty="0"/>
          </a:p>
          <a:p>
            <a:pPr>
              <a:buFont typeface="+mj-lt"/>
              <a:buAutoNum type="arabicParenR" startAt="4"/>
            </a:pPr>
            <a:endParaRPr lang="en-US" altLang="ko-KR" dirty="0" smtClean="0"/>
          </a:p>
          <a:p>
            <a:pPr>
              <a:buFont typeface="+mj-lt"/>
              <a:buAutoNum type="arabicParenR" startAt="4"/>
            </a:pPr>
            <a:endParaRPr lang="en-US" altLang="ko-KR" dirty="0"/>
          </a:p>
          <a:p>
            <a:pPr>
              <a:buFont typeface="+mj-lt"/>
              <a:buAutoNum type="arabicParenR" startAt="4"/>
            </a:pPr>
            <a:endParaRPr lang="en-US" altLang="ko-KR" dirty="0" smtClean="0"/>
          </a:p>
          <a:p>
            <a:pPr lvl="1">
              <a:buFont typeface="Arial" pitchFamily="34" charset="0"/>
              <a:buChar char="•"/>
            </a:pPr>
            <a:r>
              <a:rPr lang="ko-KR" altLang="en-US" dirty="0"/>
              <a:t>라인 단위로 블록을 지정해 실행해도 되고</a:t>
            </a:r>
            <a:r>
              <a:rPr lang="en-US" altLang="ko-KR" dirty="0"/>
              <a:t>, SQL </a:t>
            </a:r>
            <a:r>
              <a:rPr lang="ko-KR" altLang="en-US" dirty="0"/>
              <a:t>구문 끝에 ‘</a:t>
            </a:r>
            <a:r>
              <a:rPr lang="en-US" altLang="ko-KR" dirty="0"/>
              <a:t>;’</a:t>
            </a:r>
            <a:r>
              <a:rPr lang="ko-KR" altLang="en-US" dirty="0"/>
              <a:t>으로 구분을 해두었다면 차례로 </a:t>
            </a:r>
            <a:r>
              <a:rPr lang="en-US" altLang="ko-KR" dirty="0"/>
              <a:t>3</a:t>
            </a:r>
            <a:r>
              <a:rPr lang="ko-KR" altLang="en-US" dirty="0"/>
              <a:t>개의 구문을 한번에 실행할 수도 </a:t>
            </a:r>
            <a:r>
              <a:rPr lang="ko-KR" altLang="en-US" dirty="0" smtClean="0"/>
              <a:t>있음</a:t>
            </a:r>
            <a:endParaRPr lang="en-US" altLang="ko-KR" dirty="0" smtClean="0"/>
          </a:p>
          <a:p>
            <a:pPr lvl="2">
              <a:buFont typeface="Arial" pitchFamily="34" charset="0"/>
              <a:buChar char="•"/>
            </a:pPr>
            <a:endParaRPr lang="en-US" altLang="ko-KR" dirty="0" smtClean="0"/>
          </a:p>
          <a:p>
            <a:pPr>
              <a:buFont typeface="+mj-lt"/>
              <a:buAutoNum type="arabicParenR" startAt="5"/>
            </a:pPr>
            <a:r>
              <a:rPr lang="ko-KR" altLang="en-US" dirty="0"/>
              <a:t>실행 결과 편집기 하단에 성공 메시지가 뜨면 정상 실행된 </a:t>
            </a:r>
            <a:r>
              <a:rPr lang="ko-KR" altLang="en-US" dirty="0" smtClean="0"/>
              <a:t>것</a:t>
            </a:r>
            <a:endParaRPr lang="en-US" altLang="ko-KR" dirty="0"/>
          </a:p>
          <a:p>
            <a:pPr>
              <a:buFont typeface="+mj-lt"/>
              <a:buAutoNum type="arabicParenR" startAt="5"/>
            </a:pPr>
            <a:r>
              <a:rPr lang="ko-KR" altLang="en-US" dirty="0" smtClean="0"/>
              <a:t>변경된 </a:t>
            </a:r>
            <a:r>
              <a:rPr lang="ko-KR" altLang="en-US" dirty="0"/>
              <a:t>테이블 구조를 확인하기 위해 </a:t>
            </a:r>
            <a:r>
              <a:rPr lang="en-US" altLang="ko-KR" dirty="0"/>
              <a:t>SHOW </a:t>
            </a:r>
            <a:r>
              <a:rPr lang="ko-KR" altLang="en-US" dirty="0"/>
              <a:t>구문을 실행해 </a:t>
            </a:r>
            <a:r>
              <a:rPr lang="ko-KR" altLang="en-US" dirty="0" smtClean="0"/>
              <a:t>비교하기</a:t>
            </a:r>
            <a:endParaRPr lang="ko-KR" altLang="en-US" dirty="0"/>
          </a:p>
          <a:p>
            <a:pPr lvl="1">
              <a:buFont typeface="Arial" pitchFamily="34" charset="0"/>
              <a:buChar char="•"/>
            </a:pPr>
            <a:endParaRPr lang="en-US" altLang="ko-KR" dirty="0"/>
          </a:p>
          <a:p>
            <a:pPr>
              <a:buFont typeface="+mj-lt"/>
              <a:buAutoNum type="arabicParenR" startAt="4"/>
            </a:pPr>
            <a:endParaRPr lang="en-US" altLang="ko-KR" dirty="0" smtClean="0"/>
          </a:p>
          <a:p>
            <a:pPr>
              <a:buFont typeface="+mj-lt"/>
              <a:buAutoNum type="arabicParenR" startAt="4"/>
            </a:pPr>
            <a:endParaRPr lang="en-US" altLang="ko-KR" dirty="0"/>
          </a:p>
          <a:p>
            <a:pPr>
              <a:buFont typeface="+mj-lt"/>
              <a:buAutoNum type="arabicParenR" startAt="4"/>
            </a:pPr>
            <a:endParaRPr lang="en-US" altLang="ko-KR" dirty="0" smtClean="0"/>
          </a:p>
          <a:p>
            <a:pPr>
              <a:buFont typeface="+mj-lt"/>
              <a:buAutoNum type="arabicParenR" startAt="4"/>
            </a:pPr>
            <a:endParaRPr lang="en-US" altLang="ko-KR" dirty="0"/>
          </a:p>
          <a:p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36765" y="218236"/>
            <a:ext cx="914400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92500" lnSpcReduction="20000"/>
          </a:bodyPr>
          <a:lstStyle/>
          <a:p>
            <a:r>
              <a:rPr lang="ko-KR" altLang="en-US" sz="1600" b="1" dirty="0" smtClean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실습 </a:t>
            </a:r>
            <a:r>
              <a:rPr lang="en-US" altLang="ko-KR" sz="1600" b="1" dirty="0" smtClean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9-1</a:t>
            </a:r>
            <a:endParaRPr lang="ko-KR" altLang="en-US" sz="1600" b="1" dirty="0" smtClean="0">
              <a:solidFill>
                <a:schemeClr val="accent6">
                  <a:lumMod val="50000"/>
                </a:schemeClr>
              </a:solidFill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5057" y="1772816"/>
            <a:ext cx="6713886" cy="9758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2889" y="4438061"/>
            <a:ext cx="6718223" cy="503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982497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데이터베이스란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데이터베이스</a:t>
            </a:r>
            <a:r>
              <a:rPr lang="en-US" altLang="ko-KR" dirty="0"/>
              <a:t>(</a:t>
            </a:r>
            <a:r>
              <a:rPr lang="en-US" altLang="ko-KR" dirty="0" smtClean="0"/>
              <a:t>Database)</a:t>
            </a:r>
            <a:endParaRPr lang="ko-KR" altLang="en-US" dirty="0"/>
          </a:p>
          <a:p>
            <a:pPr lvl="1"/>
            <a:r>
              <a:rPr lang="ko-KR" altLang="en-US" dirty="0" smtClean="0"/>
              <a:t>사전적으로 </a:t>
            </a:r>
            <a:r>
              <a:rPr lang="ko-KR" altLang="en-US" dirty="0"/>
              <a:t>여러 사람이 공유하여 사용할 목적으로 체계화하여 통합</a:t>
            </a:r>
            <a:r>
              <a:rPr lang="en-US" altLang="ko-KR" dirty="0"/>
              <a:t>, </a:t>
            </a:r>
            <a:r>
              <a:rPr lang="ko-KR" altLang="en-US" dirty="0"/>
              <a:t>관리하는 데이터의 집합을 </a:t>
            </a:r>
            <a:r>
              <a:rPr lang="ko-KR" altLang="en-US" dirty="0" smtClean="0"/>
              <a:t>의미함</a:t>
            </a:r>
            <a:r>
              <a:rPr lang="en-US" altLang="ko-KR" dirty="0" smtClean="0"/>
              <a:t> </a:t>
            </a:r>
          </a:p>
          <a:p>
            <a:pPr lvl="1"/>
            <a:r>
              <a:rPr lang="ko-KR" altLang="en-US" dirty="0" smtClean="0"/>
              <a:t>데이터베이스는 </a:t>
            </a:r>
            <a:r>
              <a:rPr lang="ko-KR" altLang="en-US" dirty="0"/>
              <a:t>방대한 데이터를 쉽게 검색하거나 찾을 수 있도록 체계적으로 분류하고 정리해둔 정보의 </a:t>
            </a:r>
            <a:r>
              <a:rPr lang="ko-KR" altLang="en-US" dirty="0" smtClean="0"/>
              <a:t>집합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디지털화된 </a:t>
            </a:r>
            <a:r>
              <a:rPr lang="ko-KR" altLang="en-US" dirty="0"/>
              <a:t>정보만 의미하는 것은 </a:t>
            </a:r>
            <a:r>
              <a:rPr lang="ko-KR" altLang="en-US" dirty="0" smtClean="0"/>
              <a:t>아님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84402113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DDL </a:t>
            </a:r>
            <a:r>
              <a:rPr lang="ko-KR" altLang="en-US" dirty="0" smtClean="0"/>
              <a:t>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itchFamily="34" charset="0"/>
              <a:buChar char="•"/>
            </a:pPr>
            <a:r>
              <a:rPr lang="en-US" altLang="ko-KR" b="1" dirty="0"/>
              <a:t>DROP TABLE</a:t>
            </a:r>
          </a:p>
          <a:p>
            <a:pPr>
              <a:buFont typeface="+mj-lt"/>
              <a:buAutoNum type="arabicParenR" startAt="7"/>
            </a:pPr>
            <a:r>
              <a:rPr lang="ko-KR" altLang="en-US" dirty="0" smtClean="0"/>
              <a:t>테이블을 </a:t>
            </a:r>
            <a:r>
              <a:rPr lang="ko-KR" altLang="en-US" dirty="0"/>
              <a:t>삭제할 때 삭제하고자 하는 테이블과 연관된 테이블이 있다면</a:t>
            </a:r>
            <a:r>
              <a:rPr lang="en-US" altLang="ko-KR" dirty="0"/>
              <a:t>, CASCADE</a:t>
            </a:r>
            <a:r>
              <a:rPr lang="ko-KR" altLang="en-US" dirty="0"/>
              <a:t>를 함께 사용해야 삭제가 </a:t>
            </a:r>
            <a:r>
              <a:rPr lang="ko-KR" altLang="en-US" dirty="0" smtClean="0"/>
              <a:t>가능함</a:t>
            </a:r>
            <a:r>
              <a:rPr lang="en-US" altLang="ko-KR" dirty="0" smtClean="0"/>
              <a:t> </a:t>
            </a:r>
          </a:p>
          <a:p>
            <a:pPr lvl="1">
              <a:buFont typeface="Arial" pitchFamily="34" charset="0"/>
              <a:buChar char="•"/>
            </a:pPr>
            <a:r>
              <a:rPr lang="ko-KR" altLang="en-US" dirty="0" smtClean="0"/>
              <a:t>이번에는 </a:t>
            </a:r>
            <a:r>
              <a:rPr lang="ko-KR" altLang="en-US" dirty="0"/>
              <a:t>앞에서 만든 단일 테이블 </a:t>
            </a:r>
            <a:r>
              <a:rPr lang="en-US" altLang="ko-KR" dirty="0"/>
              <a:t>student</a:t>
            </a:r>
            <a:r>
              <a:rPr lang="ko-KR" altLang="en-US" dirty="0"/>
              <a:t>를 삭제하기 때문에 </a:t>
            </a:r>
            <a:r>
              <a:rPr lang="en-US" altLang="ko-KR" dirty="0"/>
              <a:t>CASCADE</a:t>
            </a:r>
            <a:r>
              <a:rPr lang="ko-KR" altLang="en-US" dirty="0"/>
              <a:t>를 사용하지 </a:t>
            </a:r>
            <a:r>
              <a:rPr lang="ko-KR" altLang="en-US" dirty="0" smtClean="0"/>
              <a:t>않음</a:t>
            </a:r>
            <a:r>
              <a:rPr lang="en-US" altLang="ko-KR" dirty="0" smtClean="0"/>
              <a:t> </a:t>
            </a:r>
          </a:p>
          <a:p>
            <a:pPr lvl="1">
              <a:buFont typeface="Arial" pitchFamily="34" charset="0"/>
              <a:buChar char="•"/>
            </a:pPr>
            <a:r>
              <a:rPr lang="ko-KR" altLang="en-US" dirty="0" smtClean="0"/>
              <a:t>테이블이 </a:t>
            </a:r>
            <a:r>
              <a:rPr lang="ko-KR" altLang="en-US" dirty="0"/>
              <a:t>삭제되면 왼쪽 </a:t>
            </a:r>
            <a:r>
              <a:rPr lang="ko-KR" altLang="en-US" dirty="0" err="1"/>
              <a:t>트리에서도</a:t>
            </a:r>
            <a:r>
              <a:rPr lang="ko-KR" altLang="en-US" dirty="0"/>
              <a:t> </a:t>
            </a:r>
            <a:r>
              <a:rPr lang="ko-KR" altLang="en-US" dirty="0" smtClean="0"/>
              <a:t>삭제됨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36765" y="218236"/>
            <a:ext cx="914400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92500" lnSpcReduction="20000"/>
          </a:bodyPr>
          <a:lstStyle/>
          <a:p>
            <a:r>
              <a:rPr lang="ko-KR" altLang="en-US" sz="1600" b="1" dirty="0" smtClean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실습 </a:t>
            </a:r>
            <a:r>
              <a:rPr lang="en-US" altLang="ko-KR" sz="1600" b="1" dirty="0" smtClean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9-1</a:t>
            </a:r>
            <a:endParaRPr lang="ko-KR" altLang="en-US" sz="1600" b="1" dirty="0" smtClean="0">
              <a:solidFill>
                <a:schemeClr val="accent6">
                  <a:lumMod val="50000"/>
                </a:schemeClr>
              </a:solidFill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395" y="2492896"/>
            <a:ext cx="6705211" cy="4770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6875840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DML </a:t>
            </a:r>
            <a:r>
              <a:rPr lang="ko-KR" altLang="en-US" dirty="0" smtClean="0"/>
              <a:t>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itchFamily="34" charset="0"/>
              <a:buChar char="•"/>
            </a:pPr>
            <a:r>
              <a:rPr lang="en-US" altLang="ko-KR" b="1" dirty="0"/>
              <a:t>INSERT</a:t>
            </a:r>
          </a:p>
          <a:p>
            <a:r>
              <a:rPr lang="en-US" altLang="ko-KR" dirty="0" smtClean="0"/>
              <a:t>student </a:t>
            </a:r>
            <a:r>
              <a:rPr lang="ko-KR" altLang="en-US" dirty="0"/>
              <a:t>테이블의 </a:t>
            </a:r>
            <a:r>
              <a:rPr lang="en-US" altLang="ko-KR" dirty="0"/>
              <a:t>id </a:t>
            </a:r>
            <a:r>
              <a:rPr lang="ko-KR" altLang="en-US" dirty="0"/>
              <a:t>칼럼에는 </a:t>
            </a:r>
            <a:r>
              <a:rPr lang="en-US" altLang="ko-KR" dirty="0" err="1"/>
              <a:t>auto_increment</a:t>
            </a:r>
            <a:r>
              <a:rPr lang="en-US" altLang="ko-KR" dirty="0"/>
              <a:t> </a:t>
            </a:r>
            <a:r>
              <a:rPr lang="ko-KR" altLang="en-US" dirty="0"/>
              <a:t>속성이 부여되어 있기 때문에 다음과 같이 칼럼을 지정한 다음</a:t>
            </a:r>
            <a:r>
              <a:rPr lang="en-US" altLang="ko-KR" dirty="0"/>
              <a:t>, </a:t>
            </a:r>
            <a:r>
              <a:rPr lang="ko-KR" altLang="en-US" dirty="0"/>
              <a:t>데이터를 부분적으로 추가해야 </a:t>
            </a:r>
            <a:r>
              <a:rPr lang="ko-KR" altLang="en-US" dirty="0"/>
              <a:t>함</a:t>
            </a:r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다음 </a:t>
            </a:r>
            <a:r>
              <a:rPr lang="ko-KR" altLang="en-US" dirty="0"/>
              <a:t>예시를 참고해 </a:t>
            </a:r>
            <a:r>
              <a:rPr lang="en-US" altLang="ko-KR" dirty="0"/>
              <a:t>4</a:t>
            </a:r>
            <a:r>
              <a:rPr lang="ko-KR" altLang="en-US" dirty="0"/>
              <a:t>개의 데이터를 더 </a:t>
            </a:r>
            <a:r>
              <a:rPr lang="ko-KR" altLang="en-US" dirty="0" smtClean="0"/>
              <a:t>추가해보기</a:t>
            </a:r>
            <a:r>
              <a:rPr lang="en-US" altLang="ko-KR" dirty="0" smtClean="0"/>
              <a:t> </a:t>
            </a:r>
          </a:p>
          <a:p>
            <a:pPr lvl="1"/>
            <a:r>
              <a:rPr lang="ko-KR" altLang="en-US" dirty="0" smtClean="0"/>
              <a:t>추가된 </a:t>
            </a:r>
            <a:r>
              <a:rPr lang="ko-KR" altLang="en-US" dirty="0"/>
              <a:t>데이터는 이어지는 </a:t>
            </a:r>
            <a:r>
              <a:rPr lang="en-US" altLang="ko-KR" dirty="0"/>
              <a:t>SELECT </a:t>
            </a:r>
            <a:r>
              <a:rPr lang="ko-KR" altLang="en-US" dirty="0"/>
              <a:t>실습에서 </a:t>
            </a:r>
            <a:r>
              <a:rPr lang="ko-KR" altLang="en-US" dirty="0" smtClean="0"/>
              <a:t>확인함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36765" y="218236"/>
            <a:ext cx="914400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92500" lnSpcReduction="20000"/>
          </a:bodyPr>
          <a:lstStyle/>
          <a:p>
            <a:r>
              <a:rPr lang="ko-KR" altLang="en-US" sz="1600" b="1" dirty="0" smtClean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실습 </a:t>
            </a:r>
            <a:r>
              <a:rPr lang="en-US" altLang="ko-KR" sz="1600" b="1" dirty="0" smtClean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9-1</a:t>
            </a:r>
            <a:endParaRPr lang="ko-KR" altLang="en-US" sz="1600" b="1" dirty="0" smtClean="0">
              <a:solidFill>
                <a:schemeClr val="accent6">
                  <a:lumMod val="50000"/>
                </a:schemeClr>
              </a:solidFill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4215" y="1700808"/>
            <a:ext cx="6735571" cy="750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4" name="그룹 3"/>
          <p:cNvGrpSpPr/>
          <p:nvPr/>
        </p:nvGrpSpPr>
        <p:grpSpPr>
          <a:xfrm>
            <a:off x="1212889" y="3480096"/>
            <a:ext cx="6718223" cy="2119876"/>
            <a:chOff x="1115616" y="3480096"/>
            <a:chExt cx="6718223" cy="2119876"/>
          </a:xfrm>
        </p:grpSpPr>
        <p:pic>
          <p:nvPicPr>
            <p:cNvPr id="5123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5616" y="3480096"/>
              <a:ext cx="6718223" cy="1045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124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1373" y="4546048"/>
              <a:ext cx="6705211" cy="105392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84963927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DML </a:t>
            </a:r>
            <a:r>
              <a:rPr lang="ko-KR" altLang="en-US" dirty="0" smtClean="0"/>
              <a:t>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itchFamily="34" charset="0"/>
              <a:buChar char="•"/>
            </a:pPr>
            <a:r>
              <a:rPr lang="en-US" altLang="ko-KR" b="1" dirty="0" smtClean="0"/>
              <a:t>SELECT</a:t>
            </a:r>
            <a:endParaRPr lang="en-US" altLang="ko-KR" b="1" dirty="0"/>
          </a:p>
          <a:p>
            <a:pPr>
              <a:buFont typeface="+mj-lt"/>
              <a:buAutoNum type="arabicParenR" startAt="3"/>
            </a:pPr>
            <a:r>
              <a:rPr lang="en-US" altLang="ko-KR" dirty="0" smtClean="0"/>
              <a:t>DML </a:t>
            </a:r>
            <a:r>
              <a:rPr lang="ko-KR" altLang="en-US" dirty="0"/>
              <a:t>중에서 가장 많이 사용하는 </a:t>
            </a:r>
            <a:r>
              <a:rPr lang="ko-KR" altLang="en-US" dirty="0" smtClean="0"/>
              <a:t>명령 </a:t>
            </a:r>
            <a:r>
              <a:rPr lang="ko-KR" altLang="en-US" dirty="0"/>
              <a:t>우선 가장 기본적인 구문을 </a:t>
            </a:r>
            <a:r>
              <a:rPr lang="ko-KR" altLang="en-US" dirty="0" smtClean="0"/>
              <a:t>살펴봄</a:t>
            </a:r>
            <a:endParaRPr lang="en-US" altLang="ko-KR" dirty="0"/>
          </a:p>
          <a:p>
            <a:pPr lvl="1">
              <a:buFont typeface="Arial" pitchFamily="34" charset="0"/>
              <a:buChar char="•"/>
            </a:pPr>
            <a:r>
              <a:rPr lang="en-US" altLang="ko-KR" dirty="0" smtClean="0"/>
              <a:t>1</a:t>
            </a:r>
            <a:r>
              <a:rPr lang="en-US" altLang="ko-KR" dirty="0" smtClean="0"/>
              <a:t>), 2)</a:t>
            </a:r>
            <a:r>
              <a:rPr lang="ko-KR" altLang="en-US" dirty="0" smtClean="0"/>
              <a:t>번에서 </a:t>
            </a:r>
            <a:r>
              <a:rPr lang="en-US" altLang="ko-KR" dirty="0"/>
              <a:t>id </a:t>
            </a:r>
            <a:r>
              <a:rPr lang="ko-KR" altLang="en-US" dirty="0"/>
              <a:t>칼럼은 입력하지 않았지만 조회할 때 </a:t>
            </a:r>
            <a:r>
              <a:rPr lang="en-US" altLang="ko-KR" dirty="0"/>
              <a:t>1</a:t>
            </a:r>
            <a:r>
              <a:rPr lang="ko-KR" altLang="en-US" dirty="0"/>
              <a:t>부터 차례대로 값이 들어가 있는 것을 확인할 수 </a:t>
            </a:r>
            <a:r>
              <a:rPr lang="ko-KR" altLang="en-US" dirty="0" smtClean="0"/>
              <a:t>있음</a:t>
            </a:r>
            <a:endParaRPr lang="en-US" altLang="ko-KR" dirty="0" smtClean="0"/>
          </a:p>
          <a:p>
            <a:pPr>
              <a:buFont typeface="+mj-lt"/>
              <a:buAutoNum type="arabicParenR" startAt="3"/>
            </a:pPr>
            <a:endParaRPr lang="en-US" altLang="ko-KR" dirty="0"/>
          </a:p>
          <a:p>
            <a:pPr>
              <a:buFont typeface="+mj-lt"/>
              <a:buAutoNum type="arabicParenR" startAt="3"/>
            </a:pPr>
            <a:endParaRPr lang="en-US" altLang="ko-KR" dirty="0" smtClean="0"/>
          </a:p>
          <a:p>
            <a:pPr>
              <a:buFont typeface="+mj-lt"/>
              <a:buAutoNum type="arabicParenR" startAt="3"/>
            </a:pPr>
            <a:endParaRPr lang="en-US" altLang="ko-KR" dirty="0"/>
          </a:p>
          <a:p>
            <a:pPr>
              <a:buFont typeface="+mj-lt"/>
              <a:buAutoNum type="arabicParenR" startAt="3"/>
            </a:pPr>
            <a:endParaRPr lang="en-US" altLang="ko-KR" dirty="0" smtClean="0"/>
          </a:p>
          <a:p>
            <a:pPr>
              <a:buFont typeface="+mj-lt"/>
              <a:buAutoNum type="arabicParenR" startAt="3"/>
            </a:pPr>
            <a:endParaRPr lang="en-US" altLang="ko-KR" dirty="0"/>
          </a:p>
          <a:p>
            <a:pPr lvl="1">
              <a:buFont typeface="Arial" pitchFamily="34" charset="0"/>
              <a:buChar char="•"/>
            </a:pPr>
            <a:endParaRPr lang="en-US" altLang="ko-KR" dirty="0"/>
          </a:p>
          <a:p>
            <a:pPr lvl="1">
              <a:buFont typeface="Arial" pitchFamily="34" charset="0"/>
              <a:buChar char="•"/>
            </a:pPr>
            <a:r>
              <a:rPr lang="ko-KR" altLang="en-US" dirty="0"/>
              <a:t>특정 칼럼만 지정해서 조회하는 것도 </a:t>
            </a:r>
            <a:r>
              <a:rPr lang="ko-KR" altLang="en-US" dirty="0" smtClean="0"/>
              <a:t>가능함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36765" y="218236"/>
            <a:ext cx="914400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92500" lnSpcReduction="20000"/>
          </a:bodyPr>
          <a:lstStyle/>
          <a:p>
            <a:r>
              <a:rPr lang="ko-KR" altLang="en-US" sz="1600" b="1" dirty="0" smtClean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실습 </a:t>
            </a:r>
            <a:r>
              <a:rPr lang="en-US" altLang="ko-KR" sz="1600" b="1" dirty="0" smtClean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9-1</a:t>
            </a:r>
            <a:endParaRPr lang="ko-KR" altLang="en-US" sz="1600" b="1" dirty="0" smtClean="0">
              <a:solidFill>
                <a:schemeClr val="accent6">
                  <a:lumMod val="50000"/>
                </a:schemeClr>
              </a:solidFill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395" y="2132856"/>
            <a:ext cx="6705211" cy="15310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2889" y="4365104"/>
            <a:ext cx="6718223" cy="4944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2872843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DML </a:t>
            </a:r>
            <a:r>
              <a:rPr lang="ko-KR" altLang="en-US" dirty="0" smtClean="0"/>
              <a:t>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itchFamily="34" charset="0"/>
              <a:buChar char="•"/>
            </a:pPr>
            <a:r>
              <a:rPr lang="en-US" altLang="ko-KR" b="1" dirty="0" smtClean="0"/>
              <a:t>SELECT</a:t>
            </a:r>
            <a:endParaRPr lang="en-US" altLang="ko-KR" b="1" dirty="0"/>
          </a:p>
          <a:p>
            <a:pPr>
              <a:buFont typeface="+mj-lt"/>
              <a:buAutoNum type="arabicParenR" startAt="4"/>
            </a:pPr>
            <a:r>
              <a:rPr lang="en-US" altLang="ko-KR" dirty="0" smtClean="0"/>
              <a:t>WHERE </a:t>
            </a:r>
            <a:r>
              <a:rPr lang="ko-KR" altLang="en-US" dirty="0" err="1"/>
              <a:t>조건절을</a:t>
            </a:r>
            <a:r>
              <a:rPr lang="ko-KR" altLang="en-US" dirty="0"/>
              <a:t> 사용해 다양한 조건으로 데이터를 </a:t>
            </a:r>
            <a:r>
              <a:rPr lang="ko-KR" altLang="en-US" dirty="0" smtClean="0"/>
              <a:t>조회하기</a:t>
            </a:r>
            <a:r>
              <a:rPr lang="en-US" altLang="ko-KR" dirty="0" smtClean="0"/>
              <a:t> </a:t>
            </a:r>
          </a:p>
          <a:p>
            <a:pPr lvl="1">
              <a:buFont typeface="Arial" pitchFamily="34" charset="0"/>
              <a:buChar char="•"/>
            </a:pPr>
            <a:r>
              <a:rPr lang="en-US" altLang="ko-KR" dirty="0" smtClean="0"/>
              <a:t>AND</a:t>
            </a:r>
            <a:r>
              <a:rPr lang="en-US" altLang="ko-KR" dirty="0"/>
              <a:t>, OR</a:t>
            </a:r>
            <a:r>
              <a:rPr lang="ko-KR" altLang="en-US" dirty="0"/>
              <a:t>를 이용해 조건을 세분화할 수도 </a:t>
            </a:r>
            <a:r>
              <a:rPr lang="ko-KR" altLang="en-US" dirty="0" smtClean="0"/>
              <a:t>있음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36765" y="218236"/>
            <a:ext cx="914400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92500" lnSpcReduction="20000"/>
          </a:bodyPr>
          <a:lstStyle/>
          <a:p>
            <a:r>
              <a:rPr lang="ko-KR" altLang="en-US" sz="1600" b="1" dirty="0" smtClean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실습 </a:t>
            </a:r>
            <a:r>
              <a:rPr lang="en-US" altLang="ko-KR" sz="1600" b="1" dirty="0" smtClean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9-1</a:t>
            </a:r>
            <a:endParaRPr lang="ko-KR" altLang="en-US" sz="1600" b="1" dirty="0" smtClean="0">
              <a:solidFill>
                <a:schemeClr val="accent6">
                  <a:lumMod val="50000"/>
                </a:schemeClr>
              </a:solidFill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1519128" y="1892817"/>
            <a:ext cx="6105745" cy="4344495"/>
            <a:chOff x="1558467" y="1807700"/>
            <a:chExt cx="6105745" cy="4344495"/>
          </a:xfrm>
        </p:grpSpPr>
        <p:pic>
          <p:nvPicPr>
            <p:cNvPr id="7170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60679" y="1807700"/>
              <a:ext cx="6103533" cy="10133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171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58467" y="2844144"/>
              <a:ext cx="6095646" cy="330805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3398521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DML </a:t>
            </a:r>
            <a:r>
              <a:rPr lang="ko-KR" altLang="en-US" dirty="0" smtClean="0"/>
              <a:t>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itchFamily="34" charset="0"/>
              <a:buChar char="•"/>
            </a:pPr>
            <a:r>
              <a:rPr lang="en-US" altLang="ko-KR" b="1" dirty="0" smtClean="0"/>
              <a:t>SELECT</a:t>
            </a:r>
            <a:endParaRPr lang="en-US" altLang="ko-KR" b="1" dirty="0"/>
          </a:p>
          <a:p>
            <a:pPr>
              <a:buFont typeface="+mj-lt"/>
              <a:buAutoNum type="arabicParenR" startAt="5"/>
            </a:pPr>
            <a:r>
              <a:rPr lang="ko-KR" altLang="en-US" dirty="0" smtClean="0"/>
              <a:t>정렬을 위한 </a:t>
            </a:r>
            <a:r>
              <a:rPr lang="en-US" altLang="ko-KR" dirty="0"/>
              <a:t>ORDER </a:t>
            </a:r>
            <a:r>
              <a:rPr lang="en-US" altLang="ko-KR" dirty="0" smtClean="0"/>
              <a:t>BY</a:t>
            </a:r>
            <a:r>
              <a:rPr lang="ko-KR" altLang="en-US" dirty="0" smtClean="0"/>
              <a:t> 사용하기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36765" y="218236"/>
            <a:ext cx="914400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92500" lnSpcReduction="20000"/>
          </a:bodyPr>
          <a:lstStyle/>
          <a:p>
            <a:r>
              <a:rPr lang="ko-KR" altLang="en-US" sz="1600" b="1" dirty="0" smtClean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실습 </a:t>
            </a:r>
            <a:r>
              <a:rPr lang="en-US" altLang="ko-KR" sz="1600" b="1" dirty="0" smtClean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9-1</a:t>
            </a:r>
            <a:endParaRPr lang="ko-KR" altLang="en-US" sz="1600" b="1" dirty="0" smtClean="0">
              <a:solidFill>
                <a:schemeClr val="accent6">
                  <a:lumMod val="50000"/>
                </a:schemeClr>
              </a:solidFill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0234" y="1628800"/>
            <a:ext cx="6103533" cy="36786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0047027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DML </a:t>
            </a:r>
            <a:r>
              <a:rPr lang="ko-KR" altLang="en-US" dirty="0" smtClean="0"/>
              <a:t>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itchFamily="34" charset="0"/>
              <a:buChar char="•"/>
            </a:pPr>
            <a:r>
              <a:rPr lang="en-US" altLang="ko-KR" b="1" dirty="0" smtClean="0"/>
              <a:t>SELECT</a:t>
            </a:r>
            <a:endParaRPr lang="en-US" altLang="ko-KR" b="1" dirty="0"/>
          </a:p>
          <a:p>
            <a:pPr>
              <a:buFont typeface="+mj-lt"/>
              <a:buAutoNum type="arabicParenR" startAt="6"/>
            </a:pPr>
            <a:r>
              <a:rPr lang="ko-KR" altLang="en-US" dirty="0" smtClean="0"/>
              <a:t>중복된 </a:t>
            </a:r>
            <a:r>
              <a:rPr lang="ko-KR" altLang="en-US" dirty="0"/>
              <a:t>데이터는 하나만 표시하기 </a:t>
            </a:r>
            <a:r>
              <a:rPr lang="ko-KR" altLang="en-US" dirty="0" smtClean="0"/>
              <a:t>위해 </a:t>
            </a:r>
            <a:r>
              <a:rPr lang="en-US" altLang="ko-KR" dirty="0"/>
              <a:t>DISTINCT</a:t>
            </a:r>
            <a:r>
              <a:rPr lang="ko-KR" altLang="en-US" dirty="0"/>
              <a:t>를 </a:t>
            </a:r>
            <a:r>
              <a:rPr lang="ko-KR" altLang="en-US" dirty="0" smtClean="0"/>
              <a:t>사용하기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36765" y="218236"/>
            <a:ext cx="914400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92500" lnSpcReduction="20000"/>
          </a:bodyPr>
          <a:lstStyle/>
          <a:p>
            <a:r>
              <a:rPr lang="ko-KR" altLang="en-US" sz="1600" b="1" dirty="0" smtClean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실습 </a:t>
            </a:r>
            <a:r>
              <a:rPr lang="en-US" altLang="ko-KR" sz="1600" b="1" dirty="0" smtClean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9-1</a:t>
            </a:r>
            <a:endParaRPr lang="ko-KR" altLang="en-US" sz="1600" b="1" dirty="0" smtClean="0">
              <a:solidFill>
                <a:schemeClr val="accent6">
                  <a:lumMod val="50000"/>
                </a:schemeClr>
              </a:solidFill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177" y="1700808"/>
            <a:ext cx="6095646" cy="33671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6193226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889F0327-7F53-4294-9100-3BD280A868FB}"/>
              </a:ext>
            </a:extLst>
          </p:cNvPr>
          <p:cNvSpPr txBox="1"/>
          <p:nvPr/>
        </p:nvSpPr>
        <p:spPr>
          <a:xfrm>
            <a:off x="170954" y="2456892"/>
            <a:ext cx="8802093" cy="194421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altLang="ko-KR" sz="4000" b="1" dirty="0">
                <a:latin typeface="+mj-lt"/>
                <a:ea typeface="굴림"/>
              </a:rPr>
              <a:t>Section </a:t>
            </a:r>
            <a:r>
              <a:rPr lang="en-US" altLang="ko-KR" sz="4000" b="1" dirty="0" smtClean="0">
                <a:latin typeface="+mj-lt"/>
                <a:ea typeface="굴림"/>
              </a:rPr>
              <a:t>06</a:t>
            </a:r>
            <a:endParaRPr lang="en-US" altLang="ko-KR" sz="4000" b="1" dirty="0">
              <a:latin typeface="+mj-lt"/>
              <a:ea typeface="굴림"/>
            </a:endParaRPr>
          </a:p>
          <a:p>
            <a:pPr algn="ctr"/>
            <a:r>
              <a:rPr lang="en-US" altLang="ko-KR" sz="4000" b="1" dirty="0" smtClean="0">
                <a:latin typeface="+mn-ea"/>
                <a:ea typeface="+mn-ea"/>
              </a:rPr>
              <a:t>JDBC </a:t>
            </a:r>
            <a:r>
              <a:rPr lang="ko-KR" altLang="en-US" sz="4000" b="1" dirty="0" smtClean="0">
                <a:latin typeface="+mn-ea"/>
                <a:ea typeface="+mn-ea"/>
              </a:rPr>
              <a:t>기본 구조와 </a:t>
            </a:r>
            <a:r>
              <a:rPr lang="en-US" altLang="ko-KR" sz="4000" b="1" dirty="0" smtClean="0">
                <a:latin typeface="+mn-ea"/>
                <a:ea typeface="+mn-ea"/>
              </a:rPr>
              <a:t>API</a:t>
            </a:r>
            <a:r>
              <a:rPr lang="ko-KR" altLang="en-US" sz="4000" b="1" dirty="0" smtClean="0">
                <a:latin typeface="+mn-ea"/>
                <a:ea typeface="+mn-ea"/>
              </a:rPr>
              <a:t>의 이해</a:t>
            </a:r>
            <a:endParaRPr lang="en-US" altLang="ko-KR" sz="4000" b="1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97420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JDBC</a:t>
            </a:r>
            <a:r>
              <a:rPr lang="ko-KR" altLang="en-US" dirty="0" smtClean="0"/>
              <a:t>의 개념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JDBC</a:t>
            </a:r>
            <a:r>
              <a:rPr lang="ko-KR" altLang="en-US" dirty="0" smtClean="0"/>
              <a:t>의 등장 배경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데이터베이스의 종류가 다양하기 때문에 </a:t>
            </a:r>
            <a:r>
              <a:rPr lang="ko-KR" altLang="en-US" dirty="0"/>
              <a:t>개발에 많은 어려움이 </a:t>
            </a:r>
            <a:r>
              <a:rPr lang="ko-KR" altLang="en-US" dirty="0" smtClean="0"/>
              <a:t>있음</a:t>
            </a:r>
            <a:r>
              <a:rPr lang="en-US" altLang="ko-KR" dirty="0" smtClean="0"/>
              <a:t> </a:t>
            </a:r>
          </a:p>
          <a:p>
            <a:pPr lvl="1"/>
            <a:r>
              <a:rPr lang="en-US" altLang="ko-KR" dirty="0" smtClean="0"/>
              <a:t>JDBC</a:t>
            </a:r>
            <a:r>
              <a:rPr lang="ko-KR" altLang="en-US" dirty="0"/>
              <a:t>는 </a:t>
            </a:r>
            <a:r>
              <a:rPr lang="ko-KR" altLang="en-US" dirty="0"/>
              <a:t>이러한 문제를 </a:t>
            </a:r>
            <a:r>
              <a:rPr lang="ko-KR" altLang="en-US" dirty="0" smtClean="0"/>
              <a:t>해결하기 위한 자바 </a:t>
            </a:r>
            <a:r>
              <a:rPr lang="ko-KR" altLang="en-US" dirty="0"/>
              <a:t>애플리케이션에서 표준화된 방법으로 다양한 데이터베이스에 접속할 수 있도록 설계된 </a:t>
            </a:r>
            <a:r>
              <a:rPr lang="ko-KR" altLang="en-US" dirty="0" smtClean="0"/>
              <a:t>인터페이스임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따라서 </a:t>
            </a:r>
            <a:r>
              <a:rPr lang="ko-KR" altLang="en-US" dirty="0"/>
              <a:t>애플리케이션 개발자는 각 데이터베이스에 대해 자세히 알지 못해도 </a:t>
            </a:r>
            <a:r>
              <a:rPr lang="en-US" altLang="ko-KR" dirty="0"/>
              <a:t>JDBC API</a:t>
            </a:r>
            <a:r>
              <a:rPr lang="ko-KR" altLang="en-US" dirty="0"/>
              <a:t>만 알면 모든 데이터베이스에서 동작할 수 있는 애플리케이션을 개발할 수 </a:t>
            </a:r>
            <a:r>
              <a:rPr lang="ko-KR" altLang="en-US" dirty="0" smtClean="0"/>
              <a:t>있음</a:t>
            </a:r>
            <a:endParaRPr lang="en-US" altLang="ko-KR" dirty="0" smtClean="0"/>
          </a:p>
          <a:p>
            <a:pPr lvl="1"/>
            <a:r>
              <a:rPr lang="ko-KR" altLang="en-US" dirty="0"/>
              <a:t>응용 프로그램에서는 자바에 기본적으로 포함된 </a:t>
            </a:r>
            <a:r>
              <a:rPr lang="en-US" altLang="ko-KR" dirty="0"/>
              <a:t>JDBC API(</a:t>
            </a:r>
            <a:r>
              <a:rPr lang="ko-KR" altLang="en-US" dirty="0"/>
              <a:t>인터페이스로 규격만 정의하고 있음</a:t>
            </a:r>
            <a:r>
              <a:rPr lang="en-US" altLang="ko-KR" dirty="0"/>
              <a:t>)</a:t>
            </a:r>
            <a:r>
              <a:rPr lang="ko-KR" altLang="en-US" dirty="0"/>
              <a:t>를 사용해 프로그램 코드를 작성하고 실제 데이터베이스 연결은 각 데이터베이스 회사가 제공하는 </a:t>
            </a:r>
            <a:r>
              <a:rPr lang="en-US" altLang="ko-KR" dirty="0"/>
              <a:t>JDBC </a:t>
            </a:r>
            <a:r>
              <a:rPr lang="ko-KR" altLang="en-US" dirty="0"/>
              <a:t>드라이버</a:t>
            </a:r>
            <a:r>
              <a:rPr lang="en-US" altLang="ko-KR" dirty="0"/>
              <a:t>(JDBC API </a:t>
            </a:r>
            <a:r>
              <a:rPr lang="ko-KR" altLang="en-US" dirty="0"/>
              <a:t>구현 클래스</a:t>
            </a:r>
            <a:r>
              <a:rPr lang="en-US" altLang="ko-KR" dirty="0"/>
              <a:t>)</a:t>
            </a:r>
            <a:r>
              <a:rPr lang="ko-KR" altLang="en-US" dirty="0"/>
              <a:t>를 이용해 </a:t>
            </a:r>
            <a:r>
              <a:rPr lang="en-US" altLang="ko-KR" dirty="0"/>
              <a:t>SQL </a:t>
            </a:r>
            <a:r>
              <a:rPr lang="ko-KR" altLang="en-US" dirty="0"/>
              <a:t>문으로 데이터를 조작하는 형태로 동작한다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1543088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JDBC</a:t>
            </a:r>
            <a:r>
              <a:rPr lang="ko-KR" altLang="en-US" dirty="0" smtClean="0"/>
              <a:t>의 개념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JDBC</a:t>
            </a:r>
            <a:r>
              <a:rPr lang="ko-KR" altLang="en-US" dirty="0" smtClean="0"/>
              <a:t>의 구조</a:t>
            </a:r>
            <a:endParaRPr lang="en-US" altLang="ko-KR" dirty="0" smtClean="0"/>
          </a:p>
          <a:p>
            <a:pPr lvl="1"/>
            <a:r>
              <a:rPr lang="en-US" altLang="ko-KR" dirty="0"/>
              <a:t>JDBC </a:t>
            </a:r>
            <a:r>
              <a:rPr lang="en-US" altLang="ko-KR" dirty="0" smtClean="0"/>
              <a:t>API: </a:t>
            </a:r>
            <a:r>
              <a:rPr lang="ko-KR" altLang="en-US" dirty="0" smtClean="0"/>
              <a:t>응용 </a:t>
            </a:r>
            <a:r>
              <a:rPr lang="ko-KR" altLang="en-US" dirty="0"/>
              <a:t>프로그램에서는 자바에 기본적으로 포함된 </a:t>
            </a:r>
            <a:r>
              <a:rPr lang="en-US" altLang="ko-KR" dirty="0"/>
              <a:t>JDBC </a:t>
            </a:r>
            <a:r>
              <a:rPr lang="en-US" altLang="ko-KR" dirty="0" smtClean="0"/>
              <a:t>API</a:t>
            </a:r>
            <a:r>
              <a:rPr lang="ko-KR" altLang="en-US" dirty="0" smtClean="0"/>
              <a:t>를 </a:t>
            </a:r>
            <a:r>
              <a:rPr lang="ko-KR" altLang="en-US" dirty="0"/>
              <a:t>사용해 프로그램 코드를 </a:t>
            </a:r>
            <a:r>
              <a:rPr lang="ko-KR" altLang="en-US" dirty="0" smtClean="0"/>
              <a:t>작성함</a:t>
            </a:r>
            <a:endParaRPr lang="en-US" altLang="ko-KR" dirty="0" smtClean="0"/>
          </a:p>
          <a:p>
            <a:pPr lvl="1"/>
            <a:r>
              <a:rPr lang="en-US" altLang="ko-KR" dirty="0"/>
              <a:t>JDBC </a:t>
            </a:r>
            <a:r>
              <a:rPr lang="ko-KR" altLang="en-US" dirty="0"/>
              <a:t>드라이버</a:t>
            </a:r>
            <a:r>
              <a:rPr lang="en-US" altLang="ko-KR" dirty="0"/>
              <a:t>(JDBC API </a:t>
            </a:r>
            <a:r>
              <a:rPr lang="ko-KR" altLang="en-US" dirty="0"/>
              <a:t>구현 클래스</a:t>
            </a:r>
            <a:r>
              <a:rPr lang="en-US" altLang="ko-KR" dirty="0" smtClean="0"/>
              <a:t>):</a:t>
            </a:r>
            <a:r>
              <a:rPr lang="ko-KR" altLang="en-US" dirty="0" smtClean="0"/>
              <a:t> </a:t>
            </a:r>
            <a:r>
              <a:rPr lang="ko-KR" altLang="en-US" dirty="0"/>
              <a:t>실제 데이터베이스 연결은 각 데이터베이스 회사가 제공하는 </a:t>
            </a:r>
            <a:r>
              <a:rPr lang="en-US" altLang="ko-KR" dirty="0"/>
              <a:t>JDBC </a:t>
            </a:r>
            <a:r>
              <a:rPr lang="ko-KR" altLang="en-US" dirty="0" smtClean="0"/>
              <a:t>드라이버를 이용함 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SQL </a:t>
            </a:r>
            <a:r>
              <a:rPr lang="ko-KR" altLang="en-US" dirty="0"/>
              <a:t>문으로 데이터를 조작하는 형태로 </a:t>
            </a:r>
            <a:r>
              <a:rPr lang="ko-KR" altLang="en-US" dirty="0" smtClean="0"/>
              <a:t>동작함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2563" y="3212976"/>
            <a:ext cx="3278875" cy="2888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5429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JDBC </a:t>
            </a:r>
            <a:r>
              <a:rPr lang="ko-KR" altLang="en-US" dirty="0" smtClean="0"/>
              <a:t>드라이버 설치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JDBC </a:t>
            </a:r>
            <a:r>
              <a:rPr lang="ko-KR" altLang="en-US" dirty="0" smtClean="0"/>
              <a:t>드라이버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자바 </a:t>
            </a:r>
            <a:r>
              <a:rPr lang="ko-KR" altLang="en-US" dirty="0"/>
              <a:t>인터페이스로 정의된 일종의 규격이기 때문에 실제 구현된 클래스가 없으면 동작하지 </a:t>
            </a:r>
            <a:r>
              <a:rPr lang="ko-KR" altLang="en-US" dirty="0" smtClean="0"/>
              <a:t>않음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이때 </a:t>
            </a:r>
            <a:r>
              <a:rPr lang="ko-KR" altLang="en-US" dirty="0"/>
              <a:t>실제 구현된 클래스를 </a:t>
            </a:r>
            <a:r>
              <a:rPr lang="en-US" altLang="ko-KR" dirty="0"/>
              <a:t>JDBC </a:t>
            </a:r>
            <a:r>
              <a:rPr lang="ko-KR" altLang="en-US" dirty="0"/>
              <a:t>드라이버라고 부르며 라이브러리와 같은 </a:t>
            </a:r>
            <a:r>
              <a:rPr lang="ko-KR" altLang="en-US" dirty="0" smtClean="0"/>
              <a:t>개념임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JDBC </a:t>
            </a:r>
            <a:r>
              <a:rPr lang="en-US" altLang="ko-KR" dirty="0"/>
              <a:t>API</a:t>
            </a:r>
            <a:r>
              <a:rPr lang="ko-KR" altLang="en-US" dirty="0"/>
              <a:t>를 사용하는 프로그램을 개발하거나 실행하는 과정에 해당 라이브러리가 반드시 </a:t>
            </a:r>
            <a:r>
              <a:rPr lang="ko-KR" altLang="en-US" dirty="0" smtClean="0"/>
              <a:t>필요함</a:t>
            </a:r>
            <a:endParaRPr lang="en-US" altLang="ko-KR" dirty="0"/>
          </a:p>
          <a:p>
            <a:pPr lvl="2"/>
            <a:r>
              <a:rPr lang="en-US" altLang="ko-KR" dirty="0"/>
              <a:t>7</a:t>
            </a:r>
            <a:r>
              <a:rPr lang="ko-KR" altLang="en-US" dirty="0"/>
              <a:t>장에서 </a:t>
            </a:r>
            <a:r>
              <a:rPr lang="en-US" altLang="ko-KR" dirty="0"/>
              <a:t>Maven </a:t>
            </a:r>
            <a:r>
              <a:rPr lang="ko-KR" altLang="en-US" dirty="0"/>
              <a:t>기반으로 프로젝트를 변경했기 때문에 다른 라이브러리와 마찬가지로 </a:t>
            </a:r>
            <a:r>
              <a:rPr lang="en-US" altLang="ko-KR" dirty="0"/>
              <a:t>pom.xml</a:t>
            </a:r>
            <a:r>
              <a:rPr lang="ko-KR" altLang="en-US" dirty="0"/>
              <a:t>에 의존성을 추가하면 자동으로 프로젝트에서 </a:t>
            </a:r>
            <a:r>
              <a:rPr lang="ko-KR" altLang="en-US" dirty="0" smtClean="0"/>
              <a:t>참조됨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JDBC </a:t>
            </a:r>
            <a:r>
              <a:rPr lang="ko-KR" altLang="en-US" dirty="0"/>
              <a:t>드라이버는 보통 데이터베이스를 만드는 회사에서 직접 </a:t>
            </a:r>
            <a:r>
              <a:rPr lang="ko-KR" altLang="en-US" dirty="0" smtClean="0"/>
              <a:t>배포함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6331586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데이터베이스란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DBMS(</a:t>
            </a:r>
            <a:r>
              <a:rPr lang="en-US" altLang="ko-KR" dirty="0" err="1"/>
              <a:t>DataBase</a:t>
            </a:r>
            <a:r>
              <a:rPr lang="en-US" altLang="ko-KR" dirty="0"/>
              <a:t> Management </a:t>
            </a:r>
            <a:r>
              <a:rPr lang="en-US" altLang="ko-KR" dirty="0" smtClean="0"/>
              <a:t>System)</a:t>
            </a:r>
            <a:endParaRPr lang="en-US" altLang="ko-KR" dirty="0"/>
          </a:p>
          <a:p>
            <a:pPr lvl="1"/>
            <a:r>
              <a:rPr lang="ko-KR" altLang="en-US" dirty="0" smtClean="0"/>
              <a:t>데이터베이스는 </a:t>
            </a:r>
            <a:r>
              <a:rPr lang="en-US" altLang="ko-KR" dirty="0" smtClean="0"/>
              <a:t>DBMS</a:t>
            </a:r>
            <a:r>
              <a:rPr lang="ko-KR" altLang="en-US" dirty="0" smtClean="0"/>
              <a:t>라고 불리는 소프트웨어 시스템을 사용함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DBMS</a:t>
            </a:r>
            <a:r>
              <a:rPr lang="ko-KR" altLang="en-US" dirty="0" smtClean="0"/>
              <a:t>는 효과적인 </a:t>
            </a:r>
            <a:r>
              <a:rPr lang="ko-KR" altLang="en-US" dirty="0"/>
              <a:t>데이터 파일 관리와 운영을 위한 구조와 함께 인덱싱</a:t>
            </a:r>
            <a:r>
              <a:rPr lang="en-US" altLang="ko-KR" dirty="0"/>
              <a:t>, </a:t>
            </a:r>
            <a:r>
              <a:rPr lang="ko-KR" altLang="en-US" dirty="0" err="1"/>
              <a:t>캐싱</a:t>
            </a:r>
            <a:r>
              <a:rPr lang="en-US" altLang="ko-KR" dirty="0"/>
              <a:t>, </a:t>
            </a:r>
            <a:r>
              <a:rPr lang="ko-KR" altLang="en-US" dirty="0"/>
              <a:t>네트워크 서버</a:t>
            </a:r>
            <a:r>
              <a:rPr lang="en-US" altLang="ko-KR" dirty="0"/>
              <a:t>, </a:t>
            </a:r>
            <a:r>
              <a:rPr lang="ko-KR" altLang="en-US" dirty="0"/>
              <a:t>사용자 및 권한 관리</a:t>
            </a:r>
            <a:r>
              <a:rPr lang="en-US" altLang="ko-KR" dirty="0"/>
              <a:t>, </a:t>
            </a:r>
            <a:r>
              <a:rPr lang="ko-KR" altLang="en-US" dirty="0"/>
              <a:t>백업</a:t>
            </a:r>
            <a:r>
              <a:rPr lang="en-US" altLang="ko-KR" dirty="0"/>
              <a:t>/</a:t>
            </a:r>
            <a:r>
              <a:rPr lang="ko-KR" altLang="en-US" dirty="0"/>
              <a:t>복원</a:t>
            </a:r>
            <a:r>
              <a:rPr lang="en-US" altLang="ko-KR" dirty="0"/>
              <a:t>, </a:t>
            </a:r>
            <a:r>
              <a:rPr lang="ko-KR" altLang="en-US" dirty="0" err="1"/>
              <a:t>클러스터링</a:t>
            </a:r>
            <a:r>
              <a:rPr lang="ko-KR" altLang="en-US" dirty="0"/>
              <a:t> 등 다양한 기능을 </a:t>
            </a:r>
            <a:r>
              <a:rPr lang="ko-KR" altLang="en-US" dirty="0" smtClean="0"/>
              <a:t>제공함</a:t>
            </a:r>
            <a:endParaRPr lang="en-US" altLang="ko-KR" dirty="0"/>
          </a:p>
          <a:p>
            <a:pPr lvl="1"/>
            <a:r>
              <a:rPr lang="en-US" altLang="ko-KR" dirty="0" smtClean="0"/>
              <a:t>DBMS</a:t>
            </a:r>
            <a:r>
              <a:rPr lang="ko-KR" altLang="en-US" dirty="0" smtClean="0"/>
              <a:t>의 종류</a:t>
            </a:r>
            <a:r>
              <a:rPr lang="en-US" altLang="ko-KR" dirty="0" smtClean="0"/>
              <a:t>: Oracle</a:t>
            </a:r>
            <a:r>
              <a:rPr lang="en-US" altLang="ko-KR" dirty="0"/>
              <a:t>, MySQL, IBM DB2, MS SQL </a:t>
            </a:r>
            <a:r>
              <a:rPr lang="ko-KR" altLang="en-US" dirty="0" smtClean="0"/>
              <a:t>등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데이터베이스와 </a:t>
            </a:r>
            <a:r>
              <a:rPr lang="ko-KR" altLang="en-US" dirty="0"/>
              <a:t>데이터베이스 관리 시스템인 </a:t>
            </a:r>
            <a:r>
              <a:rPr lang="en-US" altLang="ko-KR" dirty="0"/>
              <a:t>DBMS</a:t>
            </a:r>
            <a:r>
              <a:rPr lang="ko-KR" altLang="en-US" dirty="0"/>
              <a:t>는 다른 의미이지만 보통 데이터베이스라고 하면 </a:t>
            </a:r>
            <a:r>
              <a:rPr lang="en-US" altLang="ko-KR" dirty="0"/>
              <a:t>DBMS</a:t>
            </a:r>
            <a:r>
              <a:rPr lang="ko-KR" altLang="en-US" dirty="0"/>
              <a:t>를 포함한 개념을 </a:t>
            </a:r>
            <a:r>
              <a:rPr lang="ko-KR" altLang="en-US" dirty="0" smtClean="0"/>
              <a:t>의미</a:t>
            </a:r>
            <a:r>
              <a:rPr lang="ko-KR" altLang="en-US" dirty="0"/>
              <a:t>함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96414400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JDBC </a:t>
            </a:r>
            <a:r>
              <a:rPr lang="ko-KR" altLang="en-US" dirty="0" smtClean="0"/>
              <a:t>드라이버 설치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이클립스에</a:t>
            </a:r>
            <a:r>
              <a:rPr lang="ko-KR" altLang="en-US" dirty="0"/>
              <a:t> </a:t>
            </a:r>
            <a:r>
              <a:rPr lang="en-US" altLang="ko-KR" dirty="0"/>
              <a:t>H2 </a:t>
            </a:r>
            <a:r>
              <a:rPr lang="ko-KR" altLang="en-US" dirty="0"/>
              <a:t>데이터베이스 드라이버를 </a:t>
            </a:r>
            <a:r>
              <a:rPr lang="ko-KR" altLang="en-US" dirty="0" smtClean="0"/>
              <a:t>추가하기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‘</a:t>
            </a:r>
            <a:r>
              <a:rPr lang="en-US" altLang="ko-KR" dirty="0"/>
              <a:t>pom.xml’</a:t>
            </a:r>
            <a:r>
              <a:rPr lang="ko-KR" altLang="en-US" dirty="0"/>
              <a:t>의 </a:t>
            </a:r>
            <a:r>
              <a:rPr lang="en-US" altLang="ko-KR" b="1" dirty="0"/>
              <a:t>&lt;dependencies&gt; ...&lt;/dependencies&gt;</a:t>
            </a:r>
            <a:r>
              <a:rPr lang="en-US" altLang="ko-KR" dirty="0"/>
              <a:t> </a:t>
            </a:r>
            <a:r>
              <a:rPr lang="ko-KR" altLang="en-US" dirty="0"/>
              <a:t>사이에 다음과 같이 </a:t>
            </a:r>
            <a:r>
              <a:rPr lang="en-US" altLang="ko-KR" dirty="0"/>
              <a:t>H2 </a:t>
            </a:r>
            <a:r>
              <a:rPr lang="ko-KR" altLang="en-US" dirty="0"/>
              <a:t>데이터베이스 의존성을 </a:t>
            </a:r>
            <a:r>
              <a:rPr lang="ko-KR" altLang="en-US" dirty="0" smtClean="0"/>
              <a:t>추가하기</a:t>
            </a:r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pPr lvl="1"/>
            <a:r>
              <a:rPr lang="ko-KR" altLang="en-US" dirty="0" smtClean="0"/>
              <a:t>파일을 </a:t>
            </a:r>
            <a:r>
              <a:rPr lang="ko-KR" altLang="en-US" dirty="0"/>
              <a:t>저장하면 자동으로 </a:t>
            </a:r>
            <a:r>
              <a:rPr lang="en-US" altLang="ko-KR" dirty="0"/>
              <a:t>h2 </a:t>
            </a:r>
            <a:r>
              <a:rPr lang="ko-KR" altLang="en-US" dirty="0" smtClean="0"/>
              <a:t>라이브러리 다운로드 </a:t>
            </a:r>
            <a:r>
              <a:rPr lang="ko-KR" altLang="en-US" dirty="0"/>
              <a:t>과정이 백그라운드로 </a:t>
            </a:r>
            <a:r>
              <a:rPr lang="ko-KR" altLang="en-US" dirty="0" smtClean="0"/>
              <a:t>진행됨</a:t>
            </a:r>
            <a:r>
              <a:rPr lang="en-US" altLang="ko-KR" dirty="0" smtClean="0"/>
              <a:t> </a:t>
            </a:r>
          </a:p>
          <a:p>
            <a:pPr lvl="1"/>
            <a:r>
              <a:rPr lang="en-US" altLang="ko-KR" dirty="0" smtClean="0"/>
              <a:t>[</a:t>
            </a:r>
            <a:r>
              <a:rPr lang="en-US" altLang="ko-KR" dirty="0"/>
              <a:t>Java Resources] → [Libraries] → [Maven Dependencies]</a:t>
            </a:r>
            <a:r>
              <a:rPr lang="ko-KR" altLang="en-US" dirty="0"/>
              <a:t>에 ‘</a:t>
            </a:r>
            <a:r>
              <a:rPr lang="en-US" altLang="ko-KR" dirty="0"/>
              <a:t>h2-1.4.200.jar’</a:t>
            </a:r>
            <a:r>
              <a:rPr lang="ko-KR" altLang="en-US" dirty="0"/>
              <a:t>이 추가되어 있으면 정상적으로 등록된 </a:t>
            </a:r>
            <a:r>
              <a:rPr lang="ko-KR" altLang="en-US" dirty="0" smtClean="0"/>
              <a:t>것임</a:t>
            </a:r>
            <a:endParaRPr lang="ko-KR" alt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0234" y="1916832"/>
            <a:ext cx="6103533" cy="18649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8220125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JDBC </a:t>
            </a:r>
            <a:r>
              <a:rPr lang="ko-KR" altLang="en-US" dirty="0" smtClean="0"/>
              <a:t>프로그래밍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JDBC </a:t>
            </a:r>
            <a:r>
              <a:rPr lang="ko-KR" altLang="en-US" dirty="0"/>
              <a:t>프로그래밍의 기본 단계와 사용 클래스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2388" y="1491538"/>
            <a:ext cx="5959224" cy="4241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04711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JDBC </a:t>
            </a:r>
            <a:r>
              <a:rPr lang="ko-KR" altLang="en-US" dirty="0" smtClean="0"/>
              <a:t>프로그래밍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r>
              <a:rPr lang="ko-KR" altLang="en-US" dirty="0"/>
              <a:t>단계</a:t>
            </a:r>
            <a:r>
              <a:rPr lang="en-US" altLang="ko-KR" dirty="0"/>
              <a:t>: JDBC </a:t>
            </a:r>
            <a:r>
              <a:rPr lang="ko-KR" altLang="en-US" dirty="0"/>
              <a:t>드라이버 로드</a:t>
            </a:r>
          </a:p>
          <a:p>
            <a:pPr lvl="1"/>
            <a:r>
              <a:rPr lang="ko-KR" altLang="en-US" dirty="0" smtClean="0"/>
              <a:t>먼저 </a:t>
            </a:r>
            <a:r>
              <a:rPr lang="ko-KR" altLang="en-US" dirty="0"/>
              <a:t>해당 데이터베이스의 </a:t>
            </a:r>
            <a:r>
              <a:rPr lang="en-US" altLang="ko-KR" dirty="0"/>
              <a:t>JDBC </a:t>
            </a:r>
            <a:r>
              <a:rPr lang="ko-KR" altLang="en-US" dirty="0"/>
              <a:t>드라이버를 </a:t>
            </a:r>
            <a:r>
              <a:rPr lang="ko-KR" altLang="en-US" dirty="0" err="1"/>
              <a:t>로드해야</a:t>
            </a:r>
            <a:r>
              <a:rPr lang="ko-KR" altLang="en-US" dirty="0"/>
              <a:t> </a:t>
            </a:r>
            <a:r>
              <a:rPr lang="ko-KR" altLang="en-US" dirty="0" smtClean="0"/>
              <a:t>함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JDBC </a:t>
            </a:r>
            <a:r>
              <a:rPr lang="ko-KR" altLang="en-US" dirty="0"/>
              <a:t>드라이버를 </a:t>
            </a:r>
            <a:r>
              <a:rPr lang="ko-KR" altLang="en-US" dirty="0" err="1"/>
              <a:t>로드하는</a:t>
            </a:r>
            <a:r>
              <a:rPr lang="ko-KR" altLang="en-US" dirty="0"/>
              <a:t> </a:t>
            </a:r>
            <a:r>
              <a:rPr lang="ko-KR" altLang="en-US" dirty="0" smtClean="0"/>
              <a:t>방법</a:t>
            </a:r>
            <a:endParaRPr lang="en-US" altLang="ko-KR" dirty="0" smtClean="0"/>
          </a:p>
          <a:p>
            <a:pPr marL="1593850" lvl="2" indent="-342900">
              <a:buFont typeface="+mj-ea"/>
              <a:buAutoNum type="circleNumDbPlain"/>
            </a:pPr>
            <a:r>
              <a:rPr lang="en-US" altLang="ko-KR" dirty="0" err="1" smtClean="0"/>
              <a:t>jdbc.drivers</a:t>
            </a:r>
            <a:r>
              <a:rPr lang="ko-KR" altLang="en-US" dirty="0"/>
              <a:t>라는 시스템 환경 변수에 등록된 내용으로 하는 </a:t>
            </a:r>
            <a:r>
              <a:rPr lang="ko-KR" altLang="en-US" dirty="0" smtClean="0"/>
              <a:t>방법</a:t>
            </a:r>
            <a:endParaRPr lang="en-US" altLang="ko-KR" dirty="0" smtClean="0"/>
          </a:p>
          <a:p>
            <a:pPr marL="1593850" lvl="2" indent="-342900">
              <a:buFont typeface="+mj-ea"/>
              <a:buAutoNum type="circleNumDbPlain"/>
            </a:pPr>
            <a:r>
              <a:rPr lang="en-US" altLang="ko-KR" dirty="0" err="1" smtClean="0"/>
              <a:t>Class.forName</a:t>
            </a:r>
            <a:r>
              <a:rPr lang="en-US" altLang="ko-KR" dirty="0"/>
              <a:t>( ) </a:t>
            </a:r>
            <a:r>
              <a:rPr lang="ko-KR" altLang="en-US" dirty="0" err="1"/>
              <a:t>메서드를</a:t>
            </a:r>
            <a:r>
              <a:rPr lang="ko-KR" altLang="en-US" dirty="0"/>
              <a:t> 이용해서 직접 해당 클래스를 </a:t>
            </a:r>
            <a:r>
              <a:rPr lang="ko-KR" altLang="en-US" dirty="0" err="1"/>
              <a:t>로드하는</a:t>
            </a:r>
            <a:r>
              <a:rPr lang="ko-KR" altLang="en-US" dirty="0"/>
              <a:t> </a:t>
            </a:r>
            <a:r>
              <a:rPr lang="ko-KR" altLang="en-US" dirty="0" smtClean="0"/>
              <a:t>방법</a:t>
            </a:r>
            <a:r>
              <a:rPr lang="en-US" altLang="ko-KR" dirty="0" smtClean="0"/>
              <a:t> </a:t>
            </a:r>
          </a:p>
          <a:p>
            <a:pPr lvl="1"/>
            <a:r>
              <a:rPr lang="ko-KR" altLang="en-US" dirty="0" smtClean="0"/>
              <a:t>대부분의 </a:t>
            </a:r>
            <a:r>
              <a:rPr lang="ko-KR" altLang="en-US" dirty="0"/>
              <a:t>경우 다음 코드와 같이 </a:t>
            </a:r>
            <a:r>
              <a:rPr lang="en-US" altLang="ko-KR" dirty="0" err="1"/>
              <a:t>Class.forName</a:t>
            </a:r>
            <a:r>
              <a:rPr lang="en-US" altLang="ko-KR" dirty="0"/>
              <a:t>( ) </a:t>
            </a:r>
            <a:r>
              <a:rPr lang="ko-KR" altLang="en-US" dirty="0" err="1"/>
              <a:t>메서드를</a:t>
            </a:r>
            <a:r>
              <a:rPr lang="ko-KR" altLang="en-US" dirty="0"/>
              <a:t> </a:t>
            </a:r>
            <a:r>
              <a:rPr lang="ko-KR" altLang="en-US" dirty="0" smtClean="0"/>
              <a:t>사용함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endParaRPr lang="ko-KR" altLang="en-US" dirty="0"/>
          </a:p>
          <a:p>
            <a:pPr lvl="1"/>
            <a:r>
              <a:rPr lang="ko-KR" altLang="en-US" dirty="0"/>
              <a:t>드라이버 로드에 사용되는 </a:t>
            </a:r>
            <a:r>
              <a:rPr lang="en-US" altLang="ko-KR" dirty="0"/>
              <a:t>org.h2.Driver</a:t>
            </a:r>
            <a:r>
              <a:rPr lang="ko-KR" altLang="en-US" dirty="0"/>
              <a:t>는 </a:t>
            </a:r>
            <a:r>
              <a:rPr lang="en-US" altLang="ko-KR" dirty="0"/>
              <a:t>H2 </a:t>
            </a:r>
            <a:r>
              <a:rPr lang="ko-KR" altLang="en-US" dirty="0"/>
              <a:t>데이터베이스의 드라이버 클래스로 이름을 잘못 명시하면 </a:t>
            </a:r>
            <a:r>
              <a:rPr lang="ko-KR" altLang="en-US" dirty="0" smtClean="0"/>
              <a:t>오류 발생함</a:t>
            </a:r>
            <a:endParaRPr lang="ko-KR" alt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978" y="2924944"/>
            <a:ext cx="7390045" cy="5438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4651401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JDBC </a:t>
            </a:r>
            <a:r>
              <a:rPr lang="ko-KR" altLang="en-US" dirty="0" smtClean="0"/>
              <a:t>프로그래밍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ko-KR" altLang="en-US" dirty="0"/>
              <a:t>단계</a:t>
            </a:r>
            <a:r>
              <a:rPr lang="en-US" altLang="ko-KR" dirty="0"/>
              <a:t>: </a:t>
            </a:r>
            <a:r>
              <a:rPr lang="ko-KR" altLang="en-US" dirty="0"/>
              <a:t>데이터베이스 연결</a:t>
            </a:r>
          </a:p>
          <a:p>
            <a:pPr lvl="1"/>
            <a:r>
              <a:rPr lang="ko-KR" altLang="en-US" dirty="0"/>
              <a:t>드라이버가 </a:t>
            </a:r>
            <a:r>
              <a:rPr lang="ko-KR" altLang="en-US" dirty="0" err="1"/>
              <a:t>로드되면</a:t>
            </a:r>
            <a:r>
              <a:rPr lang="ko-KR" altLang="en-US" dirty="0"/>
              <a:t> 해당 데이터베이스의 </a:t>
            </a:r>
            <a:r>
              <a:rPr lang="en-US" altLang="ko-KR" dirty="0"/>
              <a:t>JDBC </a:t>
            </a:r>
            <a:r>
              <a:rPr lang="ko-KR" altLang="en-US" dirty="0"/>
              <a:t>드라이버를 이용해 프로그램을 작성할 수 있는 상태가 된 것을 </a:t>
            </a:r>
            <a:r>
              <a:rPr lang="ko-KR" altLang="en-US" dirty="0" smtClean="0"/>
              <a:t>의미함</a:t>
            </a:r>
            <a:r>
              <a:rPr lang="en-US" altLang="ko-KR" dirty="0" smtClean="0"/>
              <a:t> </a:t>
            </a:r>
          </a:p>
          <a:p>
            <a:pPr lvl="1"/>
            <a:r>
              <a:rPr lang="ko-KR" altLang="en-US" dirty="0" smtClean="0"/>
              <a:t>실제 </a:t>
            </a:r>
            <a:r>
              <a:rPr lang="ko-KR" altLang="en-US" dirty="0"/>
              <a:t>데이터베이스와 연결하려면 </a:t>
            </a:r>
            <a:r>
              <a:rPr lang="en-US" altLang="ko-KR" dirty="0"/>
              <a:t>Connection </a:t>
            </a:r>
            <a:r>
              <a:rPr lang="ko-KR" altLang="en-US" dirty="0"/>
              <a:t>클래스의 </a:t>
            </a:r>
            <a:r>
              <a:rPr lang="ko-KR" altLang="en-US" dirty="0" err="1"/>
              <a:t>인스턴스가</a:t>
            </a:r>
            <a:r>
              <a:rPr lang="ko-KR" altLang="en-US" dirty="0"/>
              <a:t> </a:t>
            </a:r>
            <a:r>
              <a:rPr lang="ko-KR" altLang="en-US" dirty="0" smtClean="0"/>
              <a:t>필요함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DriverManager.getConnection</a:t>
            </a:r>
            <a:r>
              <a:rPr lang="en-US" altLang="ko-KR" dirty="0"/>
              <a:t>( ) </a:t>
            </a:r>
            <a:r>
              <a:rPr lang="ko-KR" altLang="en-US" dirty="0" err="1"/>
              <a:t>메서드를</a:t>
            </a:r>
            <a:r>
              <a:rPr lang="ko-KR" altLang="en-US" dirty="0"/>
              <a:t> 이용해서 </a:t>
            </a:r>
            <a:r>
              <a:rPr lang="ko-KR" altLang="en-US" dirty="0" err="1"/>
              <a:t>레퍼런스를</a:t>
            </a:r>
            <a:r>
              <a:rPr lang="ko-KR" altLang="en-US" dirty="0"/>
              <a:t> 가져올 수 </a:t>
            </a:r>
            <a:r>
              <a:rPr lang="ko-KR" altLang="en-US" dirty="0" smtClean="0"/>
              <a:t>있음</a:t>
            </a:r>
            <a:r>
              <a:rPr lang="en-US" altLang="ko-KR" dirty="0" smtClean="0"/>
              <a:t> </a:t>
            </a:r>
          </a:p>
          <a:p>
            <a:pPr lvl="1"/>
            <a:r>
              <a:rPr lang="ko-KR" altLang="en-US" dirty="0" smtClean="0"/>
              <a:t>또한 </a:t>
            </a:r>
            <a:r>
              <a:rPr lang="en-US" altLang="ko-KR" dirty="0"/>
              <a:t>JDBC URL, DB </a:t>
            </a:r>
            <a:r>
              <a:rPr lang="ko-KR" altLang="en-US" dirty="0"/>
              <a:t>사용자 아이디</a:t>
            </a:r>
            <a:r>
              <a:rPr lang="en-US" altLang="ko-KR" dirty="0"/>
              <a:t>/</a:t>
            </a:r>
            <a:r>
              <a:rPr lang="ko-KR" altLang="en-US" dirty="0"/>
              <a:t>비밀번호가 </a:t>
            </a:r>
            <a:r>
              <a:rPr lang="ko-KR" altLang="en-US" dirty="0" smtClean="0"/>
              <a:t>필요함</a:t>
            </a:r>
            <a:endParaRPr lang="en-US" altLang="ko-KR" dirty="0"/>
          </a:p>
          <a:p>
            <a:pPr lvl="1"/>
            <a:r>
              <a:rPr lang="en-US" altLang="ko-KR" dirty="0" smtClean="0"/>
              <a:t>JDBC </a:t>
            </a:r>
            <a:r>
              <a:rPr lang="en-US" altLang="ko-KR" dirty="0" smtClean="0"/>
              <a:t>URL:</a:t>
            </a:r>
            <a:r>
              <a:rPr lang="ko-KR" altLang="en-US" dirty="0" smtClean="0"/>
              <a:t> </a:t>
            </a:r>
            <a:r>
              <a:rPr lang="ko-KR" altLang="en-US" dirty="0"/>
              <a:t>데이터베이스에 대한 다양한 정보를 </a:t>
            </a:r>
            <a:r>
              <a:rPr lang="ko-KR" altLang="en-US" dirty="0" smtClean="0"/>
              <a:t>포함함</a:t>
            </a:r>
            <a:endParaRPr lang="en-US" altLang="ko-KR" dirty="0"/>
          </a:p>
          <a:p>
            <a:pPr lvl="1"/>
            <a:r>
              <a:rPr lang="en-US" altLang="ko-KR" dirty="0"/>
              <a:t>JDBC URL </a:t>
            </a:r>
            <a:r>
              <a:rPr lang="ko-KR" altLang="en-US" dirty="0" smtClean="0"/>
              <a:t>구조</a:t>
            </a:r>
            <a:endParaRPr lang="ko-KR" altLang="en-US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5057" y="4005064"/>
            <a:ext cx="6713886" cy="4944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6943370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JDBC </a:t>
            </a:r>
            <a:r>
              <a:rPr lang="ko-KR" altLang="en-US" dirty="0" smtClean="0"/>
              <a:t>프로그래밍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ko-KR" altLang="en-US" dirty="0"/>
              <a:t>단계</a:t>
            </a:r>
            <a:r>
              <a:rPr lang="en-US" altLang="ko-KR" dirty="0"/>
              <a:t>: </a:t>
            </a:r>
            <a:r>
              <a:rPr lang="ko-KR" altLang="en-US" dirty="0"/>
              <a:t>데이터베이스 연결</a:t>
            </a:r>
          </a:p>
          <a:p>
            <a:pPr lvl="1"/>
            <a:r>
              <a:rPr lang="en-US" altLang="ko-KR" dirty="0"/>
              <a:t>H2</a:t>
            </a:r>
            <a:r>
              <a:rPr lang="ko-KR" altLang="en-US" dirty="0"/>
              <a:t>의 경우 </a:t>
            </a:r>
            <a:r>
              <a:rPr lang="en-US" altLang="ko-KR" dirty="0"/>
              <a:t>DB </a:t>
            </a:r>
            <a:r>
              <a:rPr lang="ko-KR" altLang="en-US" dirty="0"/>
              <a:t>실행 방식에 따라 다음과 같은 형식을 </a:t>
            </a:r>
            <a:r>
              <a:rPr lang="ko-KR" altLang="en-US" dirty="0" smtClean="0"/>
              <a:t>취함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377" y="1556792"/>
            <a:ext cx="6123246" cy="2192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9210903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JDBC </a:t>
            </a:r>
            <a:r>
              <a:rPr lang="ko-KR" altLang="en-US" dirty="0" smtClean="0"/>
              <a:t>프로그래밍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ko-KR" altLang="en-US" dirty="0"/>
              <a:t>단계</a:t>
            </a:r>
            <a:r>
              <a:rPr lang="en-US" altLang="ko-KR" dirty="0"/>
              <a:t>: </a:t>
            </a:r>
            <a:r>
              <a:rPr lang="ko-KR" altLang="en-US" dirty="0"/>
              <a:t>데이터베이스 연결</a:t>
            </a:r>
          </a:p>
          <a:p>
            <a:pPr lvl="1"/>
            <a:r>
              <a:rPr lang="en-US" altLang="ko-KR" dirty="0"/>
              <a:t>Connection </a:t>
            </a:r>
            <a:r>
              <a:rPr lang="ko-KR" altLang="en-US" dirty="0"/>
              <a:t>클래스 </a:t>
            </a:r>
            <a:r>
              <a:rPr lang="ko-KR" altLang="en-US" dirty="0" err="1"/>
              <a:t>인스턴스</a:t>
            </a:r>
            <a:r>
              <a:rPr lang="ko-KR" altLang="en-US" dirty="0"/>
              <a:t> </a:t>
            </a:r>
            <a:r>
              <a:rPr lang="ko-KR" altLang="en-US" dirty="0" err="1"/>
              <a:t>레퍼런스</a:t>
            </a:r>
            <a:r>
              <a:rPr lang="ko-KR" altLang="en-US" dirty="0"/>
              <a:t> 얻기</a:t>
            </a:r>
          </a:p>
          <a:p>
            <a:pPr lvl="2"/>
            <a:r>
              <a:rPr lang="en-US" altLang="ko-KR" dirty="0"/>
              <a:t>JDBC </a:t>
            </a:r>
            <a:r>
              <a:rPr lang="ko-KR" altLang="en-US" dirty="0"/>
              <a:t>클래스 로딩과 </a:t>
            </a:r>
            <a:r>
              <a:rPr lang="en-US" altLang="ko-KR" dirty="0"/>
              <a:t>URL</a:t>
            </a:r>
            <a:r>
              <a:rPr lang="ko-KR" altLang="en-US" dirty="0"/>
              <a:t>이 준비되었으면 실제 데이터베이스와의 연결을 만들기 위한 코드를 </a:t>
            </a:r>
            <a:r>
              <a:rPr lang="ko-KR" altLang="en-US" dirty="0" smtClean="0"/>
              <a:t>작성하기</a:t>
            </a:r>
            <a:r>
              <a:rPr lang="en-US" altLang="ko-KR" dirty="0" smtClean="0"/>
              <a:t> </a:t>
            </a:r>
          </a:p>
          <a:p>
            <a:pPr lvl="2"/>
            <a:r>
              <a:rPr lang="en-US" altLang="ko-KR" dirty="0" err="1" smtClean="0"/>
              <a:t>DriverManager</a:t>
            </a:r>
            <a:r>
              <a:rPr lang="ko-KR" altLang="en-US" dirty="0"/>
              <a:t>의 </a:t>
            </a:r>
            <a:r>
              <a:rPr lang="en-US" altLang="ko-KR" dirty="0" err="1"/>
              <a:t>getConnection</a:t>
            </a:r>
            <a:r>
              <a:rPr lang="en-US" altLang="ko-KR" dirty="0"/>
              <a:t>( ) </a:t>
            </a:r>
            <a:r>
              <a:rPr lang="ko-KR" altLang="en-US" dirty="0" err="1"/>
              <a:t>메서드를</a:t>
            </a:r>
            <a:r>
              <a:rPr lang="ko-KR" altLang="en-US" dirty="0"/>
              <a:t> </a:t>
            </a:r>
            <a:r>
              <a:rPr lang="ko-KR" altLang="en-US" dirty="0" smtClean="0"/>
              <a:t>사용함</a:t>
            </a:r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r>
              <a:rPr lang="en-US" altLang="ko-KR" dirty="0"/>
              <a:t>JDBC_URL: </a:t>
            </a:r>
            <a:r>
              <a:rPr lang="ko-KR" altLang="en-US" dirty="0"/>
              <a:t>해당 데이터베이스에 맞게 미리 정의되어 있는 </a:t>
            </a:r>
            <a:r>
              <a:rPr lang="ko-KR" altLang="en-US" dirty="0" smtClean="0"/>
              <a:t>문자열</a:t>
            </a:r>
            <a:endParaRPr lang="en-US" altLang="ko-KR" dirty="0"/>
          </a:p>
          <a:p>
            <a:pPr lvl="2"/>
            <a:r>
              <a:rPr lang="ko-KR" altLang="en-US" dirty="0" smtClean="0"/>
              <a:t>아이디와 </a:t>
            </a:r>
            <a:r>
              <a:rPr lang="ko-KR" altLang="en-US" dirty="0"/>
              <a:t>비밀번호</a:t>
            </a:r>
            <a:r>
              <a:rPr lang="en-US" altLang="ko-KR" dirty="0"/>
              <a:t>: </a:t>
            </a:r>
            <a:r>
              <a:rPr lang="ko-KR" altLang="en-US" dirty="0"/>
              <a:t>데이터베이스에 등록된 </a:t>
            </a:r>
            <a:r>
              <a:rPr lang="ko-KR" altLang="en-US" dirty="0" smtClean="0"/>
              <a:t>계정</a:t>
            </a:r>
            <a:endParaRPr lang="ko-KR" altLang="en-US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665" y="2394512"/>
            <a:ext cx="7418670" cy="5725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9202568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JDBC </a:t>
            </a:r>
            <a:r>
              <a:rPr lang="ko-KR" altLang="en-US" dirty="0"/>
              <a:t>프로그래밍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r>
              <a:rPr lang="ko-KR" altLang="en-US" dirty="0"/>
              <a:t>단계</a:t>
            </a:r>
            <a:r>
              <a:rPr lang="en-US" altLang="ko-KR" dirty="0"/>
              <a:t>: Statement </a:t>
            </a:r>
            <a:r>
              <a:rPr lang="ko-KR" altLang="en-US" dirty="0"/>
              <a:t>생성</a:t>
            </a:r>
          </a:p>
          <a:p>
            <a:pPr lvl="1"/>
            <a:r>
              <a:rPr lang="ko-KR" altLang="en-US" dirty="0"/>
              <a:t>데이터베이스와 연결을 한번 완료하면 이후 연동부터는 </a:t>
            </a:r>
            <a:r>
              <a:rPr lang="en-US" altLang="ko-KR" dirty="0"/>
              <a:t>SQL </a:t>
            </a:r>
            <a:r>
              <a:rPr lang="ko-KR" altLang="en-US" dirty="0"/>
              <a:t>문을 통해 </a:t>
            </a:r>
            <a:r>
              <a:rPr lang="ko-KR" altLang="en-US" dirty="0" smtClean="0"/>
              <a:t>이루어짐</a:t>
            </a:r>
            <a:r>
              <a:rPr lang="en-US" altLang="ko-KR" dirty="0" smtClean="0"/>
              <a:t> </a:t>
            </a:r>
          </a:p>
          <a:p>
            <a:pPr lvl="1"/>
            <a:r>
              <a:rPr lang="ko-KR" altLang="en-US" dirty="0" smtClean="0"/>
              <a:t>이때 </a:t>
            </a:r>
            <a:r>
              <a:rPr lang="ko-KR" altLang="en-US" dirty="0"/>
              <a:t>문자열로 이루어진 </a:t>
            </a:r>
            <a:r>
              <a:rPr lang="en-US" altLang="ko-KR" dirty="0"/>
              <a:t>SQL </a:t>
            </a:r>
            <a:r>
              <a:rPr lang="ko-KR" altLang="en-US" dirty="0"/>
              <a:t>문을 </a:t>
            </a:r>
            <a:r>
              <a:rPr lang="en-US" altLang="ko-KR" dirty="0"/>
              <a:t>JDBC</a:t>
            </a:r>
            <a:r>
              <a:rPr lang="ko-KR" altLang="en-US" dirty="0"/>
              <a:t>에서 처리할 수 있는 객체로 변환해야 하는데</a:t>
            </a:r>
            <a:r>
              <a:rPr lang="en-US" altLang="ko-KR" dirty="0"/>
              <a:t>, </a:t>
            </a:r>
            <a:r>
              <a:rPr lang="ko-KR" altLang="en-US" dirty="0"/>
              <a:t>이때 사용되는 것이 </a:t>
            </a:r>
            <a:r>
              <a:rPr lang="en-US" altLang="ko-KR" dirty="0"/>
              <a:t>Statement </a:t>
            </a:r>
            <a:r>
              <a:rPr lang="ko-KR" altLang="en-US" dirty="0" smtClean="0"/>
              <a:t>객체임</a:t>
            </a:r>
            <a:r>
              <a:rPr lang="en-US" altLang="ko-KR" dirty="0" smtClean="0"/>
              <a:t> </a:t>
            </a:r>
          </a:p>
          <a:p>
            <a:pPr lvl="1"/>
            <a:r>
              <a:rPr lang="ko-KR" altLang="en-US" dirty="0" smtClean="0"/>
              <a:t>하지만 </a:t>
            </a:r>
            <a:r>
              <a:rPr lang="ko-KR" altLang="en-US" dirty="0"/>
              <a:t>보통 </a:t>
            </a:r>
            <a:r>
              <a:rPr lang="en-US" altLang="ko-KR" dirty="0"/>
              <a:t>SQL </a:t>
            </a:r>
            <a:r>
              <a:rPr lang="ko-KR" altLang="en-US" dirty="0"/>
              <a:t>문과 데이터를 조합하기 때문에 일반 </a:t>
            </a:r>
            <a:r>
              <a:rPr lang="en-US" altLang="ko-KR" dirty="0"/>
              <a:t>Statement</a:t>
            </a:r>
            <a:r>
              <a:rPr lang="ko-KR" altLang="en-US" dirty="0"/>
              <a:t>보다는 </a:t>
            </a:r>
            <a:r>
              <a:rPr lang="en-US" altLang="ko-KR" dirty="0"/>
              <a:t>Statement</a:t>
            </a:r>
            <a:r>
              <a:rPr lang="ko-KR" altLang="en-US" dirty="0"/>
              <a:t>를 상속받는 </a:t>
            </a:r>
            <a:r>
              <a:rPr lang="en-US" altLang="ko-KR" dirty="0" err="1"/>
              <a:t>PreparedStatement</a:t>
            </a:r>
            <a:r>
              <a:rPr lang="ko-KR" altLang="en-US" dirty="0"/>
              <a:t>를 사용하는 것이 </a:t>
            </a:r>
            <a:r>
              <a:rPr lang="ko-KR" altLang="en-US" dirty="0" smtClean="0"/>
              <a:t>좋음</a:t>
            </a:r>
            <a:endParaRPr lang="en-US" altLang="ko-KR" dirty="0"/>
          </a:p>
          <a:p>
            <a:pPr lvl="1"/>
            <a:r>
              <a:rPr lang="en-US" altLang="ko-KR" dirty="0" err="1" smtClean="0"/>
              <a:t>PreparedStatement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SQL </a:t>
            </a:r>
            <a:r>
              <a:rPr lang="ko-KR" altLang="en-US" dirty="0"/>
              <a:t>문을 미리 만들어두고 변수를 따로 입력하는 </a:t>
            </a:r>
            <a:r>
              <a:rPr lang="ko-KR" altLang="en-US" dirty="0" smtClean="0"/>
              <a:t>방식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효율성이나 </a:t>
            </a:r>
            <a:r>
              <a:rPr lang="ko-KR" altLang="en-US" dirty="0"/>
              <a:t>유지보수 측면에서 유리한 </a:t>
            </a:r>
            <a:r>
              <a:rPr lang="ko-KR" altLang="en-US" dirty="0" smtClean="0"/>
              <a:t>구조임</a:t>
            </a:r>
            <a:r>
              <a:rPr lang="en-US" altLang="ko-KR" dirty="0" smtClean="0"/>
              <a:t> </a:t>
            </a:r>
          </a:p>
          <a:p>
            <a:pPr lvl="2"/>
            <a:r>
              <a:rPr lang="ko-KR" altLang="en-US" dirty="0" smtClean="0"/>
              <a:t>기본적으로 </a:t>
            </a:r>
            <a:r>
              <a:rPr lang="en-US" altLang="ko-KR" dirty="0"/>
              <a:t>Statement </a:t>
            </a:r>
            <a:r>
              <a:rPr lang="ko-KR" altLang="en-US" dirty="0"/>
              <a:t>클래스를 상속받기 때문에 </a:t>
            </a:r>
            <a:r>
              <a:rPr lang="en-US" altLang="ko-KR" dirty="0"/>
              <a:t>Statement </a:t>
            </a:r>
            <a:r>
              <a:rPr lang="ko-KR" altLang="en-US" dirty="0"/>
              <a:t>클래스 </a:t>
            </a:r>
            <a:r>
              <a:rPr lang="ko-KR" altLang="en-US" dirty="0" err="1"/>
              <a:t>메서드를</a:t>
            </a:r>
            <a:r>
              <a:rPr lang="ko-KR" altLang="en-US" dirty="0"/>
              <a:t> 모두 사용할 수 </a:t>
            </a:r>
            <a:r>
              <a:rPr lang="ko-KR" altLang="en-US" dirty="0" smtClean="0"/>
              <a:t>있음</a:t>
            </a:r>
            <a:endParaRPr lang="en-US" altLang="ko-KR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978" y="4655044"/>
            <a:ext cx="7390045" cy="1078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8068033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JDBC </a:t>
            </a:r>
            <a:r>
              <a:rPr lang="ko-KR" altLang="en-US" dirty="0"/>
              <a:t>프로그래밍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4</a:t>
            </a:r>
            <a:r>
              <a:rPr lang="ko-KR" altLang="en-US" dirty="0"/>
              <a:t>단계</a:t>
            </a:r>
            <a:r>
              <a:rPr lang="en-US" altLang="ko-KR" dirty="0"/>
              <a:t>: SQL </a:t>
            </a:r>
            <a:r>
              <a:rPr lang="ko-KR" altLang="en-US" dirty="0"/>
              <a:t>문 전송</a:t>
            </a:r>
          </a:p>
          <a:p>
            <a:pPr lvl="1"/>
            <a:r>
              <a:rPr lang="en-US" altLang="ko-KR" dirty="0"/>
              <a:t>3</a:t>
            </a:r>
            <a:r>
              <a:rPr lang="ko-KR" altLang="en-US" dirty="0"/>
              <a:t>단계 과정을 통해 </a:t>
            </a:r>
            <a:r>
              <a:rPr lang="en-US" altLang="ko-KR" dirty="0" err="1"/>
              <a:t>PreparedStatement</a:t>
            </a:r>
            <a:r>
              <a:rPr lang="en-US" altLang="ko-KR" dirty="0"/>
              <a:t> </a:t>
            </a:r>
            <a:r>
              <a:rPr lang="ko-KR" altLang="en-US" dirty="0"/>
              <a:t>객체가 준비되었고 실제 쿼리의 실행은 </a:t>
            </a:r>
            <a:r>
              <a:rPr lang="en-US" altLang="ko-KR" dirty="0"/>
              <a:t>SQL </a:t>
            </a:r>
            <a:r>
              <a:rPr lang="ko-KR" altLang="en-US" dirty="0"/>
              <a:t>문 종류에 따라 </a:t>
            </a:r>
            <a:r>
              <a:rPr lang="en-US" altLang="ko-KR" dirty="0" err="1"/>
              <a:t>executeQuery</a:t>
            </a:r>
            <a:r>
              <a:rPr lang="en-US" altLang="ko-KR" dirty="0"/>
              <a:t>( ) </a:t>
            </a:r>
            <a:r>
              <a:rPr lang="ko-KR" altLang="en-US" dirty="0"/>
              <a:t>혹은 </a:t>
            </a:r>
            <a:r>
              <a:rPr lang="en-US" altLang="ko-KR" dirty="0" err="1"/>
              <a:t>executeUpdate</a:t>
            </a:r>
            <a:r>
              <a:rPr lang="en-US" altLang="ko-KR" dirty="0"/>
              <a:t>( )</a:t>
            </a:r>
            <a:r>
              <a:rPr lang="ko-KR" altLang="en-US" dirty="0"/>
              <a:t>를 사용하게 </a:t>
            </a:r>
            <a:r>
              <a:rPr lang="ko-KR" altLang="en-US" dirty="0" smtClean="0"/>
              <a:t>됨</a:t>
            </a:r>
            <a:endParaRPr lang="en-US" altLang="ko-KR" dirty="0"/>
          </a:p>
          <a:p>
            <a:pPr lvl="1"/>
            <a:r>
              <a:rPr lang="en-US" altLang="ko-KR" dirty="0" err="1" smtClean="0"/>
              <a:t>executeQuery</a:t>
            </a:r>
            <a:r>
              <a:rPr lang="en-US" altLang="ko-KR" dirty="0"/>
              <a:t>( )</a:t>
            </a:r>
          </a:p>
          <a:p>
            <a:pPr lvl="2"/>
            <a:r>
              <a:rPr lang="en-US" altLang="ko-KR" dirty="0"/>
              <a:t>SELECT </a:t>
            </a:r>
            <a:r>
              <a:rPr lang="ko-KR" altLang="en-US" dirty="0"/>
              <a:t>문을 수행할 때 </a:t>
            </a:r>
            <a:r>
              <a:rPr lang="ko-KR" altLang="en-US" dirty="0" smtClean="0"/>
              <a:t>사용함</a:t>
            </a:r>
            <a:r>
              <a:rPr lang="en-US" altLang="ko-KR" dirty="0" smtClean="0"/>
              <a:t> </a:t>
            </a:r>
          </a:p>
          <a:p>
            <a:pPr lvl="2"/>
            <a:r>
              <a:rPr lang="ko-KR" altLang="en-US" dirty="0" err="1" smtClean="0"/>
              <a:t>반환값은</a:t>
            </a:r>
            <a:r>
              <a:rPr lang="ko-KR" altLang="en-US" dirty="0" smtClean="0"/>
              <a:t> </a:t>
            </a:r>
            <a:r>
              <a:rPr lang="en-US" altLang="ko-KR" dirty="0" err="1"/>
              <a:t>ResultSet</a:t>
            </a:r>
            <a:r>
              <a:rPr lang="en-US" altLang="ko-KR" dirty="0"/>
              <a:t> </a:t>
            </a:r>
            <a:r>
              <a:rPr lang="ko-KR" altLang="en-US" dirty="0"/>
              <a:t>클래스 타입으로</a:t>
            </a:r>
            <a:r>
              <a:rPr lang="en-US" altLang="ko-KR" dirty="0"/>
              <a:t>, </a:t>
            </a:r>
            <a:r>
              <a:rPr lang="ko-KR" altLang="en-US" dirty="0"/>
              <a:t>해당 </a:t>
            </a:r>
            <a:r>
              <a:rPr lang="en-US" altLang="ko-KR" dirty="0"/>
              <a:t>SELECT </a:t>
            </a:r>
            <a:r>
              <a:rPr lang="ko-KR" altLang="en-US" dirty="0"/>
              <a:t>문의 결과에 해당하는 데이터에 접근할 수 있는 방법을 </a:t>
            </a:r>
            <a:r>
              <a:rPr lang="ko-KR" altLang="en-US" dirty="0" smtClean="0"/>
              <a:t>제공함</a:t>
            </a:r>
            <a:endParaRPr lang="en-US" altLang="ko-KR" dirty="0"/>
          </a:p>
          <a:p>
            <a:pPr lvl="1"/>
            <a:r>
              <a:rPr lang="en-US" altLang="ko-KR" dirty="0" err="1" smtClean="0"/>
              <a:t>executeUpdate</a:t>
            </a:r>
            <a:r>
              <a:rPr lang="en-US" altLang="ko-KR" dirty="0"/>
              <a:t>( )</a:t>
            </a:r>
          </a:p>
          <a:p>
            <a:pPr lvl="2"/>
            <a:r>
              <a:rPr lang="en-US" altLang="ko-KR" dirty="0"/>
              <a:t>UPDATE, DELETE</a:t>
            </a:r>
            <a:r>
              <a:rPr lang="ko-KR" altLang="en-US" dirty="0"/>
              <a:t>와 같은 문을 수행할 때 </a:t>
            </a:r>
            <a:r>
              <a:rPr lang="ko-KR" altLang="en-US" dirty="0" smtClean="0"/>
              <a:t>사용함</a:t>
            </a:r>
            <a:r>
              <a:rPr lang="en-US" altLang="ko-KR" dirty="0" smtClean="0"/>
              <a:t> </a:t>
            </a:r>
          </a:p>
          <a:p>
            <a:pPr lvl="2"/>
            <a:r>
              <a:rPr lang="ko-KR" altLang="en-US" dirty="0" err="1" smtClean="0"/>
              <a:t>반환값은</a:t>
            </a:r>
            <a:r>
              <a:rPr lang="ko-KR" altLang="en-US" dirty="0" smtClean="0"/>
              <a:t> </a:t>
            </a:r>
            <a:r>
              <a:rPr lang="en-US" altLang="ko-KR" dirty="0"/>
              <a:t>INT </a:t>
            </a:r>
            <a:r>
              <a:rPr lang="ko-KR" altLang="en-US" dirty="0"/>
              <a:t>값으로</a:t>
            </a:r>
            <a:r>
              <a:rPr lang="en-US" altLang="ko-KR" dirty="0"/>
              <a:t>, </a:t>
            </a:r>
            <a:r>
              <a:rPr lang="ko-KR" altLang="en-US" dirty="0"/>
              <a:t>처리된 데이터의 수를 </a:t>
            </a:r>
            <a:r>
              <a:rPr lang="ko-KR" altLang="en-US" dirty="0" smtClean="0"/>
              <a:t>반환함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1106781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JDBC </a:t>
            </a:r>
            <a:r>
              <a:rPr lang="ko-KR" altLang="en-US" dirty="0"/>
              <a:t>프로그래밍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5</a:t>
            </a:r>
            <a:r>
              <a:rPr lang="ko-KR" altLang="en-US" dirty="0"/>
              <a:t>단계</a:t>
            </a:r>
            <a:r>
              <a:rPr lang="en-US" altLang="ko-KR" dirty="0"/>
              <a:t>: </a:t>
            </a:r>
            <a:r>
              <a:rPr lang="ko-KR" altLang="en-US" dirty="0"/>
              <a:t>결과 받기</a:t>
            </a:r>
          </a:p>
          <a:p>
            <a:pPr lvl="1"/>
            <a:r>
              <a:rPr lang="ko-KR" altLang="en-US" dirty="0"/>
              <a:t>데이터베이스에서 데이터 결과를 받으려면 </a:t>
            </a:r>
            <a:r>
              <a:rPr lang="en-US" altLang="ko-KR" dirty="0"/>
              <a:t>Statement</a:t>
            </a:r>
            <a:r>
              <a:rPr lang="ko-KR" altLang="en-US" dirty="0"/>
              <a:t>나 </a:t>
            </a:r>
            <a:r>
              <a:rPr lang="en-US" altLang="ko-KR" dirty="0" err="1"/>
              <a:t>PreparedStatement</a:t>
            </a:r>
            <a:r>
              <a:rPr lang="ko-KR" altLang="en-US" dirty="0"/>
              <a:t>의 </a:t>
            </a:r>
            <a:r>
              <a:rPr lang="en-US" altLang="ko-KR" dirty="0"/>
              <a:t>execute Query( )</a:t>
            </a:r>
            <a:r>
              <a:rPr lang="ko-KR" altLang="en-US" dirty="0"/>
              <a:t>를 </a:t>
            </a:r>
            <a:r>
              <a:rPr lang="ko-KR" altLang="en-US" dirty="0" smtClean="0"/>
              <a:t>사용함</a:t>
            </a:r>
            <a:r>
              <a:rPr lang="en-US" altLang="ko-KR" dirty="0" smtClean="0"/>
              <a:t> </a:t>
            </a:r>
          </a:p>
          <a:p>
            <a:pPr lvl="1"/>
            <a:r>
              <a:rPr lang="ko-KR" altLang="en-US" dirty="0" smtClean="0"/>
              <a:t>입력</a:t>
            </a:r>
            <a:r>
              <a:rPr lang="en-US" altLang="ko-KR" dirty="0"/>
              <a:t>, </a:t>
            </a:r>
            <a:r>
              <a:rPr lang="ko-KR" altLang="en-US" dirty="0"/>
              <a:t>수정</a:t>
            </a:r>
            <a:r>
              <a:rPr lang="en-US" altLang="ko-KR" dirty="0"/>
              <a:t>, </a:t>
            </a:r>
            <a:r>
              <a:rPr lang="ko-KR" altLang="en-US" dirty="0"/>
              <a:t>삭제와 달리 데이터를 갖고 오는 경우에는 가져온 결과 데이터를 처리하기 위한 </a:t>
            </a:r>
            <a:r>
              <a:rPr lang="en-US" altLang="ko-KR" dirty="0" err="1"/>
              <a:t>ResultSet</a:t>
            </a:r>
            <a:r>
              <a:rPr lang="en-US" altLang="ko-KR" dirty="0"/>
              <a:t> </a:t>
            </a:r>
            <a:r>
              <a:rPr lang="ko-KR" altLang="en-US" dirty="0"/>
              <a:t>객체가 </a:t>
            </a:r>
            <a:r>
              <a:rPr lang="ko-KR" altLang="en-US" dirty="0" smtClean="0"/>
              <a:t>필요함</a:t>
            </a:r>
            <a:endParaRPr lang="en-US" altLang="ko-KR" dirty="0"/>
          </a:p>
          <a:p>
            <a:pPr lvl="1"/>
            <a:r>
              <a:rPr lang="en-US" altLang="ko-KR" dirty="0" err="1"/>
              <a:t>ResultSet</a:t>
            </a:r>
            <a:r>
              <a:rPr lang="ko-KR" altLang="en-US" dirty="0"/>
              <a:t>은 조회한 </a:t>
            </a:r>
            <a:r>
              <a:rPr lang="ko-KR" altLang="en-US" dirty="0" err="1"/>
              <a:t>결괏값에</a:t>
            </a:r>
            <a:r>
              <a:rPr lang="ko-KR" altLang="en-US" dirty="0"/>
              <a:t> 순차적으로 접근할 수 있는 커서를 다룰 수 있게 </a:t>
            </a:r>
            <a:r>
              <a:rPr lang="ko-KR" altLang="en-US" dirty="0" smtClean="0"/>
              <a:t>함</a:t>
            </a:r>
            <a:endParaRPr lang="ko-KR" altLang="en-US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363" y="3284984"/>
            <a:ext cx="7385275" cy="5629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4409583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JDBC </a:t>
            </a:r>
            <a:r>
              <a:rPr lang="ko-KR" altLang="en-US" dirty="0"/>
              <a:t>프로그래밍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6</a:t>
            </a:r>
            <a:r>
              <a:rPr lang="ko-KR" altLang="en-US" dirty="0"/>
              <a:t>단계</a:t>
            </a:r>
            <a:r>
              <a:rPr lang="en-US" altLang="ko-KR" dirty="0"/>
              <a:t>: </a:t>
            </a:r>
            <a:r>
              <a:rPr lang="ko-KR" altLang="en-US" dirty="0"/>
              <a:t>연결 해제</a:t>
            </a:r>
          </a:p>
          <a:p>
            <a:pPr lvl="1"/>
            <a:r>
              <a:rPr lang="ko-KR" altLang="en-US" dirty="0"/>
              <a:t>데이터베이스 사용이 종료되면 기본적으로 연결을 해제해야 </a:t>
            </a:r>
            <a:r>
              <a:rPr lang="ko-KR" altLang="en-US" dirty="0" smtClean="0"/>
              <a:t>함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데이터베이스는 </a:t>
            </a:r>
            <a:r>
              <a:rPr lang="ko-KR" altLang="en-US" dirty="0"/>
              <a:t>동시에 여러 연결을 지원하지만 동시 연결 수에 따라 라이선스 비용이 증가하기도 하고</a:t>
            </a:r>
            <a:r>
              <a:rPr lang="en-US" altLang="ko-KR" dirty="0"/>
              <a:t>, </a:t>
            </a:r>
            <a:r>
              <a:rPr lang="ko-KR" altLang="en-US" dirty="0"/>
              <a:t>동시 연결 가능 수가 적은 경우 대기 시간이 길어지는 문제가 발생하기도 </a:t>
            </a:r>
            <a:r>
              <a:rPr lang="ko-KR" altLang="en-US" dirty="0"/>
              <a:t>함</a:t>
            </a:r>
            <a:r>
              <a:rPr lang="en-US" altLang="ko-KR" dirty="0" smtClean="0"/>
              <a:t> </a:t>
            </a:r>
          </a:p>
          <a:p>
            <a:pPr lvl="1"/>
            <a:r>
              <a:rPr lang="ko-KR" altLang="en-US" dirty="0" smtClean="0"/>
              <a:t>따라서 </a:t>
            </a:r>
            <a:r>
              <a:rPr lang="ko-KR" altLang="en-US" dirty="0"/>
              <a:t>사용이 끝난 데이터베이스와의 연결은 해제해주는 것이 </a:t>
            </a:r>
            <a:r>
              <a:rPr lang="ko-KR" altLang="en-US" dirty="0" smtClean="0"/>
              <a:t>좋으며 </a:t>
            </a:r>
            <a:r>
              <a:rPr lang="ko-KR" altLang="en-US" dirty="0"/>
              <a:t>하나의 연결에서 발생하는 여러 </a:t>
            </a:r>
            <a:r>
              <a:rPr lang="en-US" altLang="ko-KR" dirty="0"/>
              <a:t>Statement, </a:t>
            </a:r>
            <a:r>
              <a:rPr lang="en-US" altLang="ko-KR" dirty="0" err="1"/>
              <a:t>ResultSet</a:t>
            </a:r>
            <a:r>
              <a:rPr lang="en-US" altLang="ko-KR" dirty="0"/>
              <a:t> </a:t>
            </a:r>
            <a:r>
              <a:rPr lang="ko-KR" altLang="en-US" dirty="0"/>
              <a:t>같은 객체도 </a:t>
            </a:r>
            <a:r>
              <a:rPr lang="ko-KR" altLang="en-US" dirty="0" smtClean="0"/>
              <a:t>종료해주는 </a:t>
            </a:r>
            <a:r>
              <a:rPr lang="ko-KR" altLang="en-US" dirty="0"/>
              <a:t>것이 </a:t>
            </a:r>
            <a:r>
              <a:rPr lang="ko-KR" altLang="en-US" dirty="0" smtClean="0"/>
              <a:t>좋음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134" y="3589237"/>
            <a:ext cx="7375732" cy="10638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359265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데이터베이스란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데이터베이스의 </a:t>
            </a:r>
            <a:r>
              <a:rPr lang="ko-KR" altLang="en-US" dirty="0"/>
              <a:t>일반적인 </a:t>
            </a:r>
            <a:r>
              <a:rPr lang="ko-KR" altLang="en-US" dirty="0" smtClean="0"/>
              <a:t>특징</a:t>
            </a:r>
            <a:endParaRPr lang="en-US" altLang="ko-KR" dirty="0"/>
          </a:p>
          <a:p>
            <a:pPr lvl="1"/>
            <a:r>
              <a:rPr lang="ko-KR" altLang="en-US" dirty="0" smtClean="0"/>
              <a:t>데이터 </a:t>
            </a:r>
            <a:r>
              <a:rPr lang="ko-KR" altLang="en-US" dirty="0"/>
              <a:t>중복을 최소화할 수 </a:t>
            </a:r>
            <a:r>
              <a:rPr lang="ko-KR" altLang="en-US" dirty="0" smtClean="0"/>
              <a:t>있음</a:t>
            </a:r>
            <a:endParaRPr lang="en-US" altLang="ko-KR" dirty="0"/>
          </a:p>
          <a:p>
            <a:pPr lvl="1"/>
            <a:r>
              <a:rPr lang="ko-KR" altLang="en-US" dirty="0" smtClean="0"/>
              <a:t>데이터를 </a:t>
            </a:r>
            <a:r>
              <a:rPr lang="ko-KR" altLang="en-US" dirty="0"/>
              <a:t>쉽게 공유할 수 </a:t>
            </a:r>
            <a:r>
              <a:rPr lang="ko-KR" altLang="en-US" dirty="0" smtClean="0"/>
              <a:t>있음</a:t>
            </a:r>
            <a:endParaRPr lang="en-US" altLang="ko-KR" dirty="0"/>
          </a:p>
          <a:p>
            <a:pPr lvl="1"/>
            <a:r>
              <a:rPr lang="ko-KR" altLang="en-US" dirty="0" smtClean="0"/>
              <a:t>일관성</a:t>
            </a:r>
            <a:r>
              <a:rPr lang="en-US" altLang="ko-KR" dirty="0"/>
              <a:t>, </a:t>
            </a:r>
            <a:r>
              <a:rPr lang="ko-KR" altLang="en-US" dirty="0" err="1"/>
              <a:t>무결성</a:t>
            </a:r>
            <a:r>
              <a:rPr lang="en-US" altLang="ko-KR" dirty="0"/>
              <a:t>, </a:t>
            </a:r>
            <a:r>
              <a:rPr lang="ko-KR" altLang="en-US" dirty="0" err="1"/>
              <a:t>보안성이</a:t>
            </a:r>
            <a:r>
              <a:rPr lang="ko-KR" altLang="en-US" dirty="0"/>
              <a:t> </a:t>
            </a:r>
            <a:r>
              <a:rPr lang="ko-KR" altLang="en-US" dirty="0" smtClean="0"/>
              <a:t>유지됨</a:t>
            </a:r>
            <a:endParaRPr lang="en-US" altLang="ko-KR" dirty="0"/>
          </a:p>
          <a:p>
            <a:pPr lvl="1"/>
            <a:r>
              <a:rPr lang="ko-KR" altLang="en-US" dirty="0" smtClean="0"/>
              <a:t>최신 </a:t>
            </a:r>
            <a:r>
              <a:rPr lang="ko-KR" altLang="en-US" dirty="0"/>
              <a:t>데이터를 유지할 수 </a:t>
            </a:r>
            <a:r>
              <a:rPr lang="ko-KR" altLang="en-US" dirty="0" smtClean="0"/>
              <a:t>있음</a:t>
            </a:r>
            <a:endParaRPr lang="en-US" altLang="ko-KR" dirty="0"/>
          </a:p>
          <a:p>
            <a:pPr lvl="1"/>
            <a:r>
              <a:rPr lang="ko-KR" altLang="en-US" dirty="0" smtClean="0"/>
              <a:t>데이터의 </a:t>
            </a:r>
            <a:r>
              <a:rPr lang="ko-KR" altLang="en-US" dirty="0"/>
              <a:t>표준화가 </a:t>
            </a:r>
            <a:r>
              <a:rPr lang="ko-KR" altLang="en-US" dirty="0" smtClean="0"/>
              <a:t>가능함</a:t>
            </a:r>
            <a:endParaRPr lang="en-US" altLang="ko-KR" dirty="0"/>
          </a:p>
          <a:p>
            <a:pPr lvl="1"/>
            <a:r>
              <a:rPr lang="ko-KR" altLang="en-US" dirty="0" smtClean="0"/>
              <a:t>데이터의 </a:t>
            </a:r>
            <a:r>
              <a:rPr lang="ko-KR" altLang="en-US" dirty="0"/>
              <a:t>논리적</a:t>
            </a:r>
            <a:r>
              <a:rPr lang="en-US" altLang="ko-KR" dirty="0"/>
              <a:t>·</a:t>
            </a:r>
            <a:r>
              <a:rPr lang="ko-KR" altLang="en-US" dirty="0"/>
              <a:t>물리적 독립성이 </a:t>
            </a:r>
            <a:r>
              <a:rPr lang="ko-KR" altLang="en-US" dirty="0" smtClean="0"/>
              <a:t>유지됨</a:t>
            </a:r>
            <a:endParaRPr lang="en-US" altLang="ko-KR" dirty="0"/>
          </a:p>
          <a:p>
            <a:pPr lvl="1"/>
            <a:r>
              <a:rPr lang="ko-KR" altLang="en-US" dirty="0" smtClean="0"/>
              <a:t>데이터 </a:t>
            </a:r>
            <a:r>
              <a:rPr lang="ko-KR" altLang="en-US" dirty="0"/>
              <a:t>접근이 </a:t>
            </a:r>
            <a:r>
              <a:rPr lang="ko-KR" altLang="en-US" dirty="0" smtClean="0"/>
              <a:t>용이함</a:t>
            </a:r>
            <a:endParaRPr lang="en-US" altLang="ko-KR" dirty="0"/>
          </a:p>
          <a:p>
            <a:pPr lvl="1"/>
            <a:r>
              <a:rPr lang="ko-KR" altLang="en-US" dirty="0" smtClean="0"/>
              <a:t>데이터 </a:t>
            </a:r>
            <a:r>
              <a:rPr lang="ko-KR" altLang="en-US" dirty="0"/>
              <a:t>저장 공간을 절약할 수 </a:t>
            </a:r>
            <a:r>
              <a:rPr lang="ko-KR" altLang="en-US" dirty="0" smtClean="0"/>
              <a:t>있음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4326806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889F0327-7F53-4294-9100-3BD280A868FB}"/>
              </a:ext>
            </a:extLst>
          </p:cNvPr>
          <p:cNvSpPr txBox="1"/>
          <p:nvPr/>
        </p:nvSpPr>
        <p:spPr>
          <a:xfrm>
            <a:off x="170954" y="2456892"/>
            <a:ext cx="8802093" cy="194421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altLang="ko-KR" sz="4000" b="1" dirty="0">
                <a:latin typeface="+mj-lt"/>
                <a:ea typeface="굴림"/>
              </a:rPr>
              <a:t>Section </a:t>
            </a:r>
            <a:r>
              <a:rPr lang="en-US" altLang="ko-KR" sz="4000" b="1" dirty="0" smtClean="0">
                <a:latin typeface="+mj-lt"/>
                <a:ea typeface="굴림"/>
              </a:rPr>
              <a:t>07</a:t>
            </a:r>
            <a:endParaRPr lang="en-US" altLang="ko-KR" sz="4000" b="1" dirty="0">
              <a:latin typeface="+mj-lt"/>
              <a:ea typeface="굴림"/>
            </a:endParaRPr>
          </a:p>
          <a:p>
            <a:pPr algn="ctr"/>
            <a:r>
              <a:rPr lang="en-US" altLang="ko-KR" sz="4000" b="1" dirty="0" smtClean="0">
                <a:latin typeface="+mn-ea"/>
                <a:ea typeface="+mn-ea"/>
              </a:rPr>
              <a:t>[</a:t>
            </a:r>
            <a:r>
              <a:rPr lang="ko-KR" altLang="en-US" sz="4000" b="1" dirty="0" smtClean="0">
                <a:latin typeface="+mn-ea"/>
                <a:ea typeface="+mn-ea"/>
              </a:rPr>
              <a:t>실습 </a:t>
            </a:r>
            <a:r>
              <a:rPr lang="en-US" altLang="ko-KR" sz="4000" b="1" dirty="0" smtClean="0">
                <a:latin typeface="+mn-ea"/>
                <a:ea typeface="+mn-ea"/>
              </a:rPr>
              <a:t>9-2] JDBC </a:t>
            </a:r>
            <a:r>
              <a:rPr lang="ko-KR" altLang="en-US" sz="4000" b="1" dirty="0" smtClean="0">
                <a:latin typeface="+mn-ea"/>
                <a:ea typeface="+mn-ea"/>
              </a:rPr>
              <a:t>종합 실습 </a:t>
            </a:r>
            <a:r>
              <a:rPr lang="en-US" altLang="ko-KR" sz="4000" b="1" dirty="0" smtClean="0">
                <a:latin typeface="+mn-ea"/>
                <a:ea typeface="+mn-ea"/>
              </a:rPr>
              <a:t>: </a:t>
            </a:r>
          </a:p>
          <a:p>
            <a:pPr algn="ctr"/>
            <a:r>
              <a:rPr lang="ko-KR" altLang="en-US" sz="4000" b="1" dirty="0" smtClean="0">
                <a:latin typeface="+mn-ea"/>
                <a:ea typeface="+mn-ea"/>
              </a:rPr>
              <a:t>학생정보 조회와 등록</a:t>
            </a:r>
            <a:endParaRPr lang="en-US" altLang="ko-KR" sz="4000" b="1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97420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+mn-ea"/>
              </a:rPr>
              <a:t>JDBC </a:t>
            </a:r>
            <a:r>
              <a:rPr lang="ko-KR" altLang="en-US" dirty="0">
                <a:latin typeface="+mn-ea"/>
              </a:rPr>
              <a:t>종합 실습 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 smtClean="0">
                <a:latin typeface="+mn-ea"/>
              </a:rPr>
              <a:t>학생정보 </a:t>
            </a:r>
            <a:r>
              <a:rPr lang="ko-KR" altLang="en-US" dirty="0">
                <a:latin typeface="+mn-ea"/>
              </a:rPr>
              <a:t>조회와 </a:t>
            </a:r>
            <a:r>
              <a:rPr lang="ko-KR" altLang="en-US" dirty="0" smtClean="0">
                <a:latin typeface="+mn-ea"/>
              </a:rPr>
              <a:t>등록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itchFamily="34" charset="0"/>
              <a:buChar char="•"/>
            </a:pPr>
            <a:r>
              <a:rPr lang="ko-KR" altLang="en-US" b="1" dirty="0" smtClean="0"/>
              <a:t>이번 실습의 개요</a:t>
            </a:r>
            <a:endParaRPr lang="en-US" altLang="ko-KR" b="1" dirty="0" smtClean="0"/>
          </a:p>
          <a:p>
            <a:pPr lvl="1">
              <a:buFont typeface="Arial" pitchFamily="34" charset="0"/>
              <a:buChar char="•"/>
            </a:pPr>
            <a:r>
              <a:rPr lang="en-US" altLang="ko-KR" dirty="0" smtClean="0"/>
              <a:t>[</a:t>
            </a:r>
            <a:r>
              <a:rPr lang="ko-KR" altLang="en-US" dirty="0" smtClean="0"/>
              <a:t>실습 </a:t>
            </a:r>
            <a:r>
              <a:rPr lang="en-US" altLang="ko-KR" dirty="0" smtClean="0"/>
              <a:t>9-1]</a:t>
            </a:r>
            <a:r>
              <a:rPr lang="ko-KR" altLang="en-US" dirty="0" smtClean="0"/>
              <a:t>에서 생성한 </a:t>
            </a:r>
            <a:r>
              <a:rPr lang="ko-KR" altLang="en-US" dirty="0" smtClean="0"/>
              <a:t>학생정보 테이블을 </a:t>
            </a:r>
            <a:r>
              <a:rPr lang="ko-KR" altLang="en-US" dirty="0"/>
              <a:t>이용해 데이터를 저장하고 전체 데이터를 보여주는 예제를 </a:t>
            </a:r>
            <a:r>
              <a:rPr lang="en-US" altLang="ko-KR" dirty="0"/>
              <a:t>JDBC</a:t>
            </a:r>
            <a:r>
              <a:rPr lang="ko-KR" altLang="en-US" dirty="0"/>
              <a:t>를 사용해 </a:t>
            </a:r>
            <a:r>
              <a:rPr lang="ko-KR" altLang="en-US" dirty="0" smtClean="0"/>
              <a:t>실습함</a:t>
            </a:r>
            <a:endParaRPr lang="en-US" altLang="ko-KR" dirty="0" smtClean="0"/>
          </a:p>
          <a:p>
            <a:pPr lvl="2">
              <a:buFont typeface="Arial" pitchFamily="34" charset="0"/>
              <a:buChar char="•"/>
            </a:pPr>
            <a:r>
              <a:rPr lang="en-US" altLang="ko-KR" dirty="0" smtClean="0"/>
              <a:t>[</a:t>
            </a:r>
            <a:r>
              <a:rPr lang="ko-KR" altLang="en-US" dirty="0" smtClean="0"/>
              <a:t>그림 </a:t>
            </a:r>
            <a:r>
              <a:rPr lang="en-US" altLang="ko-KR" dirty="0" smtClean="0"/>
              <a:t>9-4]</a:t>
            </a:r>
            <a:r>
              <a:rPr lang="ko-KR" altLang="en-US" dirty="0" smtClean="0"/>
              <a:t>를 기반으로 생성한 테이블</a:t>
            </a:r>
            <a:endParaRPr lang="en-US" altLang="ko-KR" dirty="0" smtClean="0"/>
          </a:p>
          <a:p>
            <a:pPr lvl="1">
              <a:buFont typeface="Arial" pitchFamily="34" charset="0"/>
              <a:buChar char="•"/>
            </a:pPr>
            <a:r>
              <a:rPr lang="ko-KR" altLang="en-US" dirty="0" smtClean="0"/>
              <a:t>또한 </a:t>
            </a:r>
            <a:r>
              <a:rPr lang="en-US" altLang="ko-KR" dirty="0"/>
              <a:t>8</a:t>
            </a:r>
            <a:r>
              <a:rPr lang="ko-KR" altLang="en-US" dirty="0"/>
              <a:t>장에서 배운 </a:t>
            </a:r>
            <a:r>
              <a:rPr lang="en-US" altLang="ko-KR" dirty="0"/>
              <a:t>MVC </a:t>
            </a:r>
            <a:r>
              <a:rPr lang="ko-KR" altLang="en-US" dirty="0"/>
              <a:t>패턴으로 </a:t>
            </a:r>
            <a:r>
              <a:rPr lang="ko-KR" altLang="en-US" dirty="0" smtClean="0"/>
              <a:t>구현함</a:t>
            </a:r>
            <a:r>
              <a:rPr lang="en-US" altLang="ko-KR" dirty="0" smtClean="0"/>
              <a:t> </a:t>
            </a:r>
          </a:p>
          <a:p>
            <a:pPr lvl="2">
              <a:buFont typeface="Arial" pitchFamily="34" charset="0"/>
              <a:buChar char="•"/>
            </a:pPr>
            <a:r>
              <a:rPr lang="ko-KR" altLang="en-US" dirty="0" smtClean="0"/>
              <a:t>우선 </a:t>
            </a:r>
            <a:r>
              <a:rPr lang="en-US" altLang="ko-KR" dirty="0"/>
              <a:t>[</a:t>
            </a:r>
            <a:r>
              <a:rPr lang="en-US" altLang="ko-KR" dirty="0" err="1"/>
              <a:t>src</a:t>
            </a:r>
            <a:r>
              <a:rPr lang="en-US" altLang="ko-KR" dirty="0"/>
              <a:t>/main/java] </a:t>
            </a:r>
            <a:r>
              <a:rPr lang="ko-KR" altLang="en-US" dirty="0"/>
              <a:t>폴더에 </a:t>
            </a:r>
            <a:r>
              <a:rPr lang="en-US" altLang="ko-KR" dirty="0"/>
              <a:t>[ch09] </a:t>
            </a:r>
            <a:r>
              <a:rPr lang="ko-KR" altLang="en-US" dirty="0"/>
              <a:t>패키지를 </a:t>
            </a:r>
            <a:r>
              <a:rPr lang="ko-KR" altLang="en-US" dirty="0" smtClean="0"/>
              <a:t>생성</a:t>
            </a:r>
            <a:endParaRPr lang="en-US" altLang="ko-KR" dirty="0" smtClean="0"/>
          </a:p>
          <a:p>
            <a:pPr lvl="2">
              <a:buFont typeface="Arial" pitchFamily="34" charset="0"/>
              <a:buChar char="•"/>
            </a:pPr>
            <a:r>
              <a:rPr lang="en-US" altLang="ko-KR" dirty="0" smtClean="0"/>
              <a:t>[</a:t>
            </a:r>
            <a:r>
              <a:rPr lang="en-US" altLang="ko-KR" dirty="0"/>
              <a:t>ch09]</a:t>
            </a:r>
            <a:r>
              <a:rPr lang="ko-KR" altLang="en-US" dirty="0"/>
              <a:t>에는 </a:t>
            </a:r>
            <a:r>
              <a:rPr lang="en-US" altLang="ko-KR" dirty="0"/>
              <a:t>Student </a:t>
            </a:r>
            <a:r>
              <a:rPr lang="ko-KR" altLang="en-US" dirty="0"/>
              <a:t>클래스</a:t>
            </a:r>
            <a:r>
              <a:rPr lang="en-US" altLang="ko-KR" dirty="0"/>
              <a:t>, </a:t>
            </a:r>
            <a:r>
              <a:rPr lang="en-US" altLang="ko-KR" dirty="0" err="1"/>
              <a:t>StudentDAO</a:t>
            </a:r>
            <a:r>
              <a:rPr lang="en-US" altLang="ko-KR" dirty="0"/>
              <a:t> </a:t>
            </a:r>
            <a:r>
              <a:rPr lang="ko-KR" altLang="en-US" dirty="0"/>
              <a:t>클래스</a:t>
            </a:r>
            <a:r>
              <a:rPr lang="en-US" altLang="ko-KR" dirty="0"/>
              <a:t>, </a:t>
            </a:r>
            <a:r>
              <a:rPr lang="en-US" altLang="ko-KR" dirty="0" err="1"/>
              <a:t>StudentController</a:t>
            </a:r>
            <a:r>
              <a:rPr lang="en-US" altLang="ko-KR" dirty="0"/>
              <a:t> </a:t>
            </a:r>
            <a:r>
              <a:rPr lang="ko-KR" altLang="en-US" dirty="0" err="1"/>
              <a:t>서블릿이</a:t>
            </a:r>
            <a:r>
              <a:rPr lang="ko-KR" altLang="en-US" dirty="0"/>
              <a:t> </a:t>
            </a:r>
            <a:r>
              <a:rPr lang="ko-KR" altLang="en-US" dirty="0" smtClean="0"/>
              <a:t>들어감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36765" y="218236"/>
            <a:ext cx="914400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92500" lnSpcReduction="20000"/>
          </a:bodyPr>
          <a:lstStyle/>
          <a:p>
            <a:r>
              <a:rPr lang="ko-KR" altLang="en-US" sz="1600" b="1" dirty="0" smtClean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실습 </a:t>
            </a:r>
            <a:r>
              <a:rPr lang="en-US" altLang="ko-KR" sz="1600" b="1" dirty="0" smtClean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9-2</a:t>
            </a:r>
            <a:endParaRPr lang="ko-KR" altLang="en-US" sz="1600" b="1" dirty="0" smtClean="0">
              <a:solidFill>
                <a:schemeClr val="accent6">
                  <a:lumMod val="50000"/>
                </a:schemeClr>
              </a:solidFill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0962" y="3356992"/>
            <a:ext cx="4962077" cy="2117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72250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모델 구현</a:t>
            </a:r>
            <a:r>
              <a:rPr lang="en-US" altLang="ko-KR" dirty="0" smtClean="0"/>
              <a:t>(DO): Student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[ch09] </a:t>
            </a:r>
            <a:r>
              <a:rPr lang="ko-KR" altLang="en-US" dirty="0"/>
              <a:t>패키지에 </a:t>
            </a:r>
            <a:r>
              <a:rPr lang="en-US" altLang="ko-KR" dirty="0"/>
              <a:t>Student </a:t>
            </a:r>
            <a:r>
              <a:rPr lang="ko-KR" altLang="en-US" dirty="0"/>
              <a:t>클래스를 </a:t>
            </a:r>
            <a:r>
              <a:rPr lang="ko-KR" altLang="en-US" dirty="0" smtClean="0"/>
              <a:t>생성하기</a:t>
            </a:r>
            <a:r>
              <a:rPr lang="en-US" altLang="ko-KR" dirty="0" smtClean="0"/>
              <a:t> </a:t>
            </a:r>
          </a:p>
          <a:p>
            <a:pPr lvl="1">
              <a:buFont typeface="Arial" pitchFamily="34" charset="0"/>
              <a:buChar char="•"/>
            </a:pPr>
            <a:r>
              <a:rPr lang="en-US" altLang="ko-KR" dirty="0" smtClean="0"/>
              <a:t>Student </a:t>
            </a:r>
            <a:r>
              <a:rPr lang="ko-KR" altLang="en-US" dirty="0"/>
              <a:t>클래스는 </a:t>
            </a:r>
            <a:r>
              <a:rPr lang="en-US" altLang="ko-KR" dirty="0"/>
              <a:t>DO </a:t>
            </a:r>
            <a:r>
              <a:rPr lang="ko-KR" altLang="en-US" dirty="0"/>
              <a:t>클래스에 </a:t>
            </a:r>
            <a:r>
              <a:rPr lang="ko-KR" altLang="en-US" dirty="0" smtClean="0"/>
              <a:t>해당됨</a:t>
            </a:r>
            <a:r>
              <a:rPr lang="en-US" altLang="ko-KR" dirty="0" smtClean="0"/>
              <a:t> </a:t>
            </a:r>
          </a:p>
          <a:p>
            <a:pPr lvl="1">
              <a:buFont typeface="Arial" pitchFamily="34" charset="0"/>
              <a:buChar char="•"/>
            </a:pPr>
            <a:r>
              <a:rPr lang="en-US" altLang="ko-KR" dirty="0" smtClean="0"/>
              <a:t>getter/setter </a:t>
            </a:r>
            <a:r>
              <a:rPr lang="ko-KR" altLang="en-US" dirty="0" err="1"/>
              <a:t>메서드는</a:t>
            </a:r>
            <a:r>
              <a:rPr lang="ko-KR" altLang="en-US" dirty="0"/>
              <a:t> </a:t>
            </a:r>
            <a:r>
              <a:rPr lang="en-US" altLang="ko-KR" dirty="0"/>
              <a:t>8</a:t>
            </a:r>
            <a:r>
              <a:rPr lang="ko-KR" altLang="en-US" dirty="0"/>
              <a:t>장을 </a:t>
            </a:r>
            <a:r>
              <a:rPr lang="ko-KR" altLang="en-US" dirty="0" smtClean="0"/>
              <a:t>참고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36765" y="218236"/>
            <a:ext cx="914400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92500" lnSpcReduction="20000"/>
          </a:bodyPr>
          <a:lstStyle/>
          <a:p>
            <a:r>
              <a:rPr lang="ko-KR" altLang="en-US" sz="1600" b="1" dirty="0" smtClean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실습 </a:t>
            </a:r>
            <a:r>
              <a:rPr lang="en-US" altLang="ko-KR" sz="1600" b="1" dirty="0" smtClean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9-2</a:t>
            </a:r>
            <a:endParaRPr lang="ko-KR" altLang="en-US" sz="1600" b="1" dirty="0" smtClean="0">
              <a:solidFill>
                <a:schemeClr val="accent6">
                  <a:lumMod val="50000"/>
                </a:schemeClr>
              </a:solidFill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0234" y="2060848"/>
            <a:ext cx="6103533" cy="31542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4963927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모델 구현</a:t>
            </a:r>
            <a:r>
              <a:rPr lang="en-US" altLang="ko-KR" dirty="0" smtClean="0"/>
              <a:t>(DAO): </a:t>
            </a:r>
            <a:r>
              <a:rPr lang="en-US" altLang="ko-KR" dirty="0" err="1" smtClean="0"/>
              <a:t>StudentDAO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itchFamily="34" charset="0"/>
              <a:buChar char="•"/>
            </a:pPr>
            <a:r>
              <a:rPr lang="ko-KR" altLang="en-US" b="1" dirty="0" smtClean="0"/>
              <a:t>클래스 </a:t>
            </a:r>
            <a:r>
              <a:rPr lang="ko-KR" altLang="en-US" b="1" dirty="0"/>
              <a:t>기본 구조 생성</a:t>
            </a:r>
          </a:p>
          <a:p>
            <a:pPr>
              <a:buFont typeface="+mj-lt"/>
              <a:buAutoNum type="arabicParenR" startAt="2"/>
            </a:pPr>
            <a:r>
              <a:rPr lang="en-US" altLang="ko-KR" dirty="0" smtClean="0"/>
              <a:t>[</a:t>
            </a:r>
            <a:r>
              <a:rPr lang="en-US" altLang="ko-KR" dirty="0"/>
              <a:t>ch09] </a:t>
            </a:r>
            <a:r>
              <a:rPr lang="ko-KR" altLang="en-US" dirty="0"/>
              <a:t>패키지에 </a:t>
            </a:r>
            <a:r>
              <a:rPr lang="en-US" altLang="ko-KR" dirty="0" err="1"/>
              <a:t>StudentDAO</a:t>
            </a:r>
            <a:r>
              <a:rPr lang="en-US" altLang="ko-KR" dirty="0"/>
              <a:t> </a:t>
            </a:r>
            <a:r>
              <a:rPr lang="ko-KR" altLang="en-US" dirty="0"/>
              <a:t>클래스를 </a:t>
            </a:r>
            <a:r>
              <a:rPr lang="ko-KR" altLang="en-US" dirty="0" smtClean="0"/>
              <a:t>생성하기</a:t>
            </a:r>
            <a:r>
              <a:rPr lang="en-US" altLang="ko-KR" dirty="0" smtClean="0"/>
              <a:t> </a:t>
            </a:r>
          </a:p>
          <a:p>
            <a:pPr lvl="1">
              <a:buFont typeface="Arial" pitchFamily="34" charset="0"/>
              <a:buChar char="•"/>
            </a:pPr>
            <a:r>
              <a:rPr lang="en-US" altLang="ko-KR" dirty="0" err="1" smtClean="0"/>
              <a:t>StudentDAO</a:t>
            </a:r>
            <a:r>
              <a:rPr lang="en-US" altLang="ko-KR" dirty="0" smtClean="0"/>
              <a:t> </a:t>
            </a:r>
            <a:r>
              <a:rPr lang="ko-KR" altLang="en-US" dirty="0"/>
              <a:t>클래스는 데이터베이스 연동을 위한 </a:t>
            </a:r>
            <a:r>
              <a:rPr lang="en-US" altLang="ko-KR" dirty="0"/>
              <a:t>DAO </a:t>
            </a:r>
            <a:r>
              <a:rPr lang="ko-KR" altLang="en-US" dirty="0" smtClean="0"/>
              <a:t>클래스에 해당됨</a:t>
            </a:r>
            <a:endParaRPr lang="en-US" altLang="ko-KR" dirty="0" smtClean="0"/>
          </a:p>
          <a:p>
            <a:pPr lvl="1">
              <a:buFont typeface="Arial" pitchFamily="34" charset="0"/>
              <a:buChar char="•"/>
            </a:pPr>
            <a:r>
              <a:rPr lang="ko-KR" altLang="en-US" dirty="0" smtClean="0"/>
              <a:t>데이터베이스 </a:t>
            </a:r>
            <a:r>
              <a:rPr lang="ko-KR" altLang="en-US" dirty="0"/>
              <a:t>연결</a:t>
            </a:r>
            <a:r>
              <a:rPr lang="en-US" altLang="ko-KR" dirty="0"/>
              <a:t>/</a:t>
            </a:r>
            <a:r>
              <a:rPr lang="ko-KR" altLang="en-US" dirty="0"/>
              <a:t>종료</a:t>
            </a:r>
            <a:r>
              <a:rPr lang="en-US" altLang="ko-KR" dirty="0"/>
              <a:t>, CRUD </a:t>
            </a:r>
            <a:r>
              <a:rPr lang="ko-KR" altLang="en-US" dirty="0"/>
              <a:t>지원을 위한 </a:t>
            </a:r>
            <a:r>
              <a:rPr lang="ko-KR" altLang="en-US" dirty="0" err="1"/>
              <a:t>메서드로</a:t>
            </a:r>
            <a:r>
              <a:rPr lang="ko-KR" altLang="en-US" dirty="0"/>
              <a:t> </a:t>
            </a:r>
            <a:r>
              <a:rPr lang="ko-KR" altLang="en-US" dirty="0" smtClean="0"/>
              <a:t>구성됨</a:t>
            </a:r>
            <a:r>
              <a:rPr lang="en-US" altLang="ko-KR" dirty="0" smtClean="0"/>
              <a:t> </a:t>
            </a:r>
          </a:p>
          <a:p>
            <a:pPr lvl="2">
              <a:buFont typeface="Arial" pitchFamily="34" charset="0"/>
              <a:buChar char="•"/>
            </a:pPr>
            <a:r>
              <a:rPr lang="ko-KR" altLang="en-US" dirty="0" smtClean="0"/>
              <a:t>여기서는 </a:t>
            </a:r>
            <a:r>
              <a:rPr lang="ko-KR" altLang="en-US" dirty="0"/>
              <a:t>등록과 목록 보기 기능에 필요한 </a:t>
            </a:r>
            <a:r>
              <a:rPr lang="ko-KR" altLang="en-US" dirty="0" err="1"/>
              <a:t>메서드만</a:t>
            </a:r>
            <a:r>
              <a:rPr lang="ko-KR" altLang="en-US" dirty="0"/>
              <a:t> </a:t>
            </a:r>
            <a:r>
              <a:rPr lang="ko-KR" altLang="en-US" dirty="0" smtClean="0"/>
              <a:t>구현함</a:t>
            </a:r>
            <a:endParaRPr lang="en-US" altLang="ko-KR" dirty="0"/>
          </a:p>
          <a:p>
            <a:pPr lvl="1">
              <a:buFont typeface="Arial" pitchFamily="34" charset="0"/>
              <a:buChar char="•"/>
            </a:pPr>
            <a:r>
              <a:rPr lang="ko-KR" altLang="en-US" dirty="0" smtClean="0"/>
              <a:t>주의</a:t>
            </a:r>
            <a:r>
              <a:rPr lang="en-US" altLang="ko-KR" dirty="0" smtClean="0"/>
              <a:t>) JDBC </a:t>
            </a:r>
            <a:r>
              <a:rPr lang="en-US" altLang="ko-KR" dirty="0"/>
              <a:t>API </a:t>
            </a:r>
            <a:r>
              <a:rPr lang="ko-KR" altLang="en-US" dirty="0"/>
              <a:t>클래스는 </a:t>
            </a:r>
            <a:r>
              <a:rPr lang="en-US" altLang="ko-KR" dirty="0" err="1"/>
              <a:t>java.sql</a:t>
            </a:r>
            <a:r>
              <a:rPr lang="en-US" altLang="ko-KR" dirty="0"/>
              <a:t> </a:t>
            </a:r>
            <a:r>
              <a:rPr lang="ko-KR" altLang="en-US" dirty="0"/>
              <a:t>패키지를 사용하므로 패키지를 </a:t>
            </a:r>
            <a:r>
              <a:rPr lang="en-US" altLang="ko-KR" dirty="0"/>
              <a:t>import</a:t>
            </a:r>
            <a:r>
              <a:rPr lang="ko-KR" altLang="en-US" dirty="0"/>
              <a:t>할 때 </a:t>
            </a:r>
            <a:r>
              <a:rPr lang="en-US" altLang="ko-KR" dirty="0" err="1"/>
              <a:t>java.sql</a:t>
            </a:r>
            <a:r>
              <a:rPr lang="ko-KR" altLang="en-US" dirty="0"/>
              <a:t>인지 확인하여 </a:t>
            </a:r>
            <a:r>
              <a:rPr lang="ko-KR" altLang="en-US" dirty="0" smtClean="0"/>
              <a:t>선택하기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36765" y="218236"/>
            <a:ext cx="914400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92500" lnSpcReduction="20000"/>
          </a:bodyPr>
          <a:lstStyle/>
          <a:p>
            <a:r>
              <a:rPr lang="ko-KR" altLang="en-US" sz="1600" b="1" dirty="0" smtClean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실습 </a:t>
            </a:r>
            <a:r>
              <a:rPr lang="en-US" altLang="ko-KR" sz="1600" b="1" dirty="0" smtClean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9-2</a:t>
            </a:r>
            <a:endParaRPr lang="ko-KR" altLang="en-US" sz="1600" b="1" dirty="0" smtClean="0">
              <a:solidFill>
                <a:schemeClr val="accent6">
                  <a:lumMod val="50000"/>
                </a:schemeClr>
              </a:solidFill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8552" y="3212976"/>
            <a:ext cx="6726896" cy="24895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9572250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모델 구현</a:t>
            </a:r>
            <a:r>
              <a:rPr lang="en-US" altLang="ko-KR" dirty="0" smtClean="0"/>
              <a:t>(DAO): </a:t>
            </a:r>
            <a:r>
              <a:rPr lang="en-US" altLang="ko-KR" dirty="0" err="1" smtClean="0"/>
              <a:t>StudentDAO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itchFamily="34" charset="0"/>
              <a:buChar char="•"/>
            </a:pPr>
            <a:r>
              <a:rPr lang="ko-KR" altLang="en-US" b="1" dirty="0"/>
              <a:t>연결</a:t>
            </a:r>
            <a:r>
              <a:rPr lang="en-US" altLang="ko-KR" b="1" dirty="0"/>
              <a:t>/</a:t>
            </a:r>
            <a:r>
              <a:rPr lang="ko-KR" altLang="en-US" b="1" dirty="0"/>
              <a:t>종료 </a:t>
            </a:r>
            <a:r>
              <a:rPr lang="ko-KR" altLang="en-US" b="1" dirty="0" err="1"/>
              <a:t>메서드</a:t>
            </a:r>
            <a:r>
              <a:rPr lang="ko-KR" altLang="en-US" b="1" dirty="0"/>
              <a:t> 구현</a:t>
            </a:r>
          </a:p>
          <a:p>
            <a:pPr>
              <a:buFont typeface="+mj-lt"/>
              <a:buAutoNum type="arabicParenR" startAt="3"/>
            </a:pPr>
            <a:r>
              <a:rPr lang="en-US" altLang="ko-KR" dirty="0" smtClean="0"/>
              <a:t>DB </a:t>
            </a:r>
            <a:r>
              <a:rPr lang="ko-KR" altLang="en-US" dirty="0"/>
              <a:t>관련 작업 요청 시 데이터베이스에 연결하고</a:t>
            </a:r>
            <a:r>
              <a:rPr lang="en-US" altLang="ko-KR" dirty="0"/>
              <a:t>, </a:t>
            </a:r>
            <a:r>
              <a:rPr lang="ko-KR" altLang="en-US" dirty="0"/>
              <a:t>종료 시 연결도 종료하는 형식으로 </a:t>
            </a:r>
            <a:r>
              <a:rPr lang="ko-KR" altLang="en-US" dirty="0" smtClean="0"/>
              <a:t>구성하기</a:t>
            </a:r>
            <a:r>
              <a:rPr lang="en-US" altLang="ko-KR" dirty="0" smtClean="0"/>
              <a:t> </a:t>
            </a:r>
          </a:p>
          <a:p>
            <a:pPr lvl="1">
              <a:buFont typeface="Arial" pitchFamily="34" charset="0"/>
              <a:buChar char="•"/>
            </a:pPr>
            <a:r>
              <a:rPr lang="ko-KR" altLang="en-US" dirty="0" smtClean="0"/>
              <a:t>연결</a:t>
            </a:r>
            <a:r>
              <a:rPr lang="en-US" altLang="ko-KR" dirty="0"/>
              <a:t>/</a:t>
            </a:r>
            <a:r>
              <a:rPr lang="ko-KR" altLang="en-US" dirty="0"/>
              <a:t>종료를 위한 </a:t>
            </a:r>
            <a:r>
              <a:rPr lang="ko-KR" altLang="en-US" dirty="0" err="1" smtClean="0"/>
              <a:t>메서드</a:t>
            </a:r>
            <a:r>
              <a:rPr lang="en-US" altLang="ko-KR" dirty="0" smtClean="0"/>
              <a:t> </a:t>
            </a:r>
            <a:r>
              <a:rPr lang="ko-KR" altLang="en-US" dirty="0" smtClean="0"/>
              <a:t>생성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36765" y="218236"/>
            <a:ext cx="914400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92500" lnSpcReduction="20000"/>
          </a:bodyPr>
          <a:lstStyle/>
          <a:p>
            <a:r>
              <a:rPr lang="ko-KR" altLang="en-US" sz="1600" b="1" dirty="0" smtClean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실습 </a:t>
            </a:r>
            <a:r>
              <a:rPr lang="en-US" altLang="ko-KR" sz="1600" b="1" dirty="0" smtClean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9-2</a:t>
            </a:r>
            <a:endParaRPr lang="ko-KR" altLang="en-US" sz="1600" b="1" dirty="0" smtClean="0">
              <a:solidFill>
                <a:schemeClr val="accent6">
                  <a:lumMod val="50000"/>
                </a:schemeClr>
              </a:solidFill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1522603" y="2079920"/>
            <a:ext cx="6098795" cy="3620308"/>
            <a:chOff x="1860727" y="2518202"/>
            <a:chExt cx="6098795" cy="3620308"/>
          </a:xfrm>
        </p:grpSpPr>
        <p:pic>
          <p:nvPicPr>
            <p:cNvPr id="20482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60727" y="2518202"/>
              <a:ext cx="6095646" cy="18215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0483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63876" y="4316914"/>
              <a:ext cx="6095646" cy="18215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66992302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모델 구현</a:t>
            </a:r>
            <a:r>
              <a:rPr lang="en-US" altLang="ko-KR" dirty="0" smtClean="0"/>
              <a:t>(DAO): </a:t>
            </a:r>
            <a:r>
              <a:rPr lang="en-US" altLang="ko-KR" dirty="0" err="1" smtClean="0"/>
              <a:t>StudentDAO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itchFamily="34" charset="0"/>
              <a:buChar char="•"/>
            </a:pPr>
            <a:r>
              <a:rPr lang="ko-KR" altLang="en-US" b="1" dirty="0"/>
              <a:t>학생 등록 </a:t>
            </a:r>
            <a:r>
              <a:rPr lang="ko-KR" altLang="en-US" b="1" dirty="0" err="1"/>
              <a:t>메서드</a:t>
            </a:r>
            <a:r>
              <a:rPr lang="ko-KR" altLang="en-US" b="1" dirty="0"/>
              <a:t> 구현</a:t>
            </a:r>
          </a:p>
          <a:p>
            <a:pPr>
              <a:buFont typeface="+mj-lt"/>
              <a:buAutoNum type="arabicParenR" startAt="4"/>
            </a:pPr>
            <a:r>
              <a:rPr lang="ko-KR" altLang="en-US" dirty="0" smtClean="0"/>
              <a:t>학생 </a:t>
            </a:r>
            <a:r>
              <a:rPr lang="ko-KR" altLang="en-US" dirty="0"/>
              <a:t>등록을 위해서는 </a:t>
            </a:r>
            <a:r>
              <a:rPr lang="en-US" altLang="ko-KR" dirty="0"/>
              <a:t>Student </a:t>
            </a:r>
            <a:r>
              <a:rPr lang="ko-KR" altLang="en-US" dirty="0"/>
              <a:t>객체를 인자로 받아 </a:t>
            </a:r>
            <a:r>
              <a:rPr lang="en-US" altLang="ko-KR" dirty="0"/>
              <a:t>SQL</a:t>
            </a:r>
            <a:r>
              <a:rPr lang="ko-KR" altLang="en-US" dirty="0"/>
              <a:t>과 데이터를 조합하는 과정이 </a:t>
            </a:r>
            <a:r>
              <a:rPr lang="ko-KR" altLang="en-US" dirty="0" smtClean="0"/>
              <a:t>필요함</a:t>
            </a:r>
            <a:r>
              <a:rPr lang="en-US" altLang="ko-KR" dirty="0" smtClean="0"/>
              <a:t>. </a:t>
            </a:r>
          </a:p>
          <a:p>
            <a:pPr lvl="1">
              <a:buFont typeface="Arial" pitchFamily="34" charset="0"/>
              <a:buChar char="•"/>
            </a:pPr>
            <a:r>
              <a:rPr lang="en-US" altLang="ko-KR" dirty="0" err="1" smtClean="0"/>
              <a:t>PreparedStatement</a:t>
            </a:r>
            <a:r>
              <a:rPr lang="ko-KR" altLang="en-US" dirty="0"/>
              <a:t>를 이용해 </a:t>
            </a:r>
            <a:r>
              <a:rPr lang="ko-KR" altLang="en-US" dirty="0" smtClean="0"/>
              <a:t>‘</a:t>
            </a:r>
            <a:r>
              <a:rPr lang="en-US" altLang="ko-KR" dirty="0" smtClean="0"/>
              <a:t>?’</a:t>
            </a:r>
            <a:r>
              <a:rPr lang="ko-KR" altLang="en-US" dirty="0"/>
              <a:t>에 해당하는 데이터를 </a:t>
            </a:r>
            <a:r>
              <a:rPr lang="ko-KR" altLang="en-US" dirty="0" err="1" smtClean="0"/>
              <a:t>매핑하기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36765" y="218236"/>
            <a:ext cx="914400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92500" lnSpcReduction="20000"/>
          </a:bodyPr>
          <a:lstStyle/>
          <a:p>
            <a:r>
              <a:rPr lang="ko-KR" altLang="en-US" sz="1600" b="1" dirty="0" smtClean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실습 </a:t>
            </a:r>
            <a:r>
              <a:rPr lang="en-US" altLang="ko-KR" sz="1600" b="1" dirty="0" smtClean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9-2</a:t>
            </a:r>
            <a:endParaRPr lang="ko-KR" altLang="en-US" sz="1600" b="1" dirty="0" smtClean="0">
              <a:solidFill>
                <a:schemeClr val="accent6">
                  <a:lumMod val="50000"/>
                </a:schemeClr>
              </a:solidFill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177" y="2086528"/>
            <a:ext cx="6095646" cy="40217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448827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모델 구현</a:t>
            </a:r>
            <a:r>
              <a:rPr lang="en-US" altLang="ko-KR" dirty="0" smtClean="0"/>
              <a:t>(DAO): </a:t>
            </a:r>
            <a:r>
              <a:rPr lang="en-US" altLang="ko-KR" dirty="0" err="1" smtClean="0"/>
              <a:t>StudentDAO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itchFamily="34" charset="0"/>
              <a:buChar char="•"/>
            </a:pPr>
            <a:r>
              <a:rPr lang="ko-KR" altLang="en-US" b="1" dirty="0" smtClean="0"/>
              <a:t>학생 </a:t>
            </a:r>
            <a:r>
              <a:rPr lang="ko-KR" altLang="en-US" b="1" dirty="0"/>
              <a:t>목록 </a:t>
            </a:r>
            <a:r>
              <a:rPr lang="ko-KR" altLang="en-US" b="1" dirty="0" err="1"/>
              <a:t>메서드</a:t>
            </a:r>
            <a:r>
              <a:rPr lang="ko-KR" altLang="en-US" b="1" dirty="0"/>
              <a:t> 구현</a:t>
            </a:r>
          </a:p>
          <a:p>
            <a:pPr>
              <a:buFont typeface="+mj-lt"/>
              <a:buAutoNum type="arabicParenR" startAt="5"/>
            </a:pPr>
            <a:r>
              <a:rPr lang="ko-KR" altLang="en-US" dirty="0" smtClean="0"/>
              <a:t>전체 </a:t>
            </a:r>
            <a:r>
              <a:rPr lang="ko-KR" altLang="en-US" dirty="0"/>
              <a:t>학생 목록은 단순히 </a:t>
            </a:r>
            <a:r>
              <a:rPr lang="en-US" altLang="ko-KR" dirty="0"/>
              <a:t>SELECT </a:t>
            </a:r>
            <a:r>
              <a:rPr lang="ko-KR" altLang="en-US" dirty="0"/>
              <a:t>문을 사용해 가져올 수 </a:t>
            </a:r>
            <a:r>
              <a:rPr lang="ko-KR" altLang="en-US" dirty="0" smtClean="0"/>
              <a:t>있음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이때 </a:t>
            </a:r>
            <a:r>
              <a:rPr lang="en-US" altLang="ko-KR" dirty="0" err="1"/>
              <a:t>ResultSet</a:t>
            </a:r>
            <a:r>
              <a:rPr lang="ko-KR" altLang="en-US" dirty="0"/>
              <a:t>을 이용해 </a:t>
            </a:r>
            <a:r>
              <a:rPr lang="en-US" altLang="ko-KR" dirty="0"/>
              <a:t>Student </a:t>
            </a:r>
            <a:r>
              <a:rPr lang="ko-KR" altLang="en-US" dirty="0"/>
              <a:t>객체에 데이터를 </a:t>
            </a:r>
            <a:r>
              <a:rPr lang="ko-KR" altLang="en-US" dirty="0" err="1"/>
              <a:t>매핑하고</a:t>
            </a:r>
            <a:r>
              <a:rPr lang="ko-KR" altLang="en-US" dirty="0"/>
              <a:t> </a:t>
            </a:r>
            <a:r>
              <a:rPr lang="en-US" altLang="ko-KR" dirty="0"/>
              <a:t>List</a:t>
            </a:r>
            <a:r>
              <a:rPr lang="ko-KR" altLang="en-US" dirty="0"/>
              <a:t>에 추가한 다음 모든 데이터가 담긴 </a:t>
            </a:r>
            <a:r>
              <a:rPr lang="en-US" altLang="ko-KR" dirty="0"/>
              <a:t>List </a:t>
            </a:r>
            <a:r>
              <a:rPr lang="ko-KR" altLang="en-US" dirty="0"/>
              <a:t>타입을 </a:t>
            </a:r>
            <a:r>
              <a:rPr lang="ko-KR" altLang="en-US" dirty="0" err="1"/>
              <a:t>리턴해야</a:t>
            </a:r>
            <a:r>
              <a:rPr lang="ko-KR" altLang="en-US" dirty="0"/>
              <a:t> </a:t>
            </a:r>
            <a:r>
              <a:rPr lang="ko-KR" altLang="en-US" dirty="0"/>
              <a:t>함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36765" y="218236"/>
            <a:ext cx="914400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92500" lnSpcReduction="20000"/>
          </a:bodyPr>
          <a:lstStyle/>
          <a:p>
            <a:r>
              <a:rPr lang="ko-KR" altLang="en-US" sz="1600" b="1" dirty="0" smtClean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실습 </a:t>
            </a:r>
            <a:r>
              <a:rPr lang="en-US" altLang="ko-KR" sz="1600" b="1" dirty="0" smtClean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9-2</a:t>
            </a:r>
            <a:endParaRPr lang="ko-KR" altLang="en-US" sz="1600" b="1" dirty="0" smtClean="0">
              <a:solidFill>
                <a:schemeClr val="accent6">
                  <a:lumMod val="50000"/>
                </a:schemeClr>
              </a:solidFill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009"/>
          <a:stretch/>
        </p:blipFill>
        <p:spPr bwMode="auto">
          <a:xfrm>
            <a:off x="1115616" y="2020486"/>
            <a:ext cx="6095646" cy="39662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4" name="그룹 3"/>
          <p:cNvGrpSpPr/>
          <p:nvPr/>
        </p:nvGrpSpPr>
        <p:grpSpPr>
          <a:xfrm>
            <a:off x="4972050" y="4468758"/>
            <a:ext cx="3032720" cy="1624538"/>
            <a:chOff x="2051720" y="4998847"/>
            <a:chExt cx="3032720" cy="1624538"/>
          </a:xfrm>
        </p:grpSpPr>
        <p:pic>
          <p:nvPicPr>
            <p:cNvPr id="7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0923" r="52092"/>
            <a:stretch/>
          </p:blipFill>
          <p:spPr bwMode="auto">
            <a:xfrm>
              <a:off x="2051720" y="4998847"/>
              <a:ext cx="2920330" cy="16245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00" t="70923"/>
            <a:stretch/>
          </p:blipFill>
          <p:spPr bwMode="auto">
            <a:xfrm>
              <a:off x="4932040" y="4998847"/>
              <a:ext cx="152400" cy="16245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91429239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모델 구현</a:t>
            </a:r>
            <a:r>
              <a:rPr lang="en-US" altLang="ko-KR" dirty="0" smtClean="0"/>
              <a:t>(DAO): </a:t>
            </a:r>
            <a:r>
              <a:rPr lang="en-US" altLang="ko-KR" dirty="0" err="1" smtClean="0"/>
              <a:t>StudentDAO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arenR" startAt="6"/>
            </a:pPr>
            <a:r>
              <a:rPr lang="en-US" altLang="ko-KR" dirty="0" smtClean="0"/>
              <a:t>SudentDAO.java</a:t>
            </a:r>
            <a:r>
              <a:rPr lang="ko-KR" altLang="en-US" dirty="0"/>
              <a:t>의 전체 </a:t>
            </a:r>
            <a:r>
              <a:rPr lang="ko-KR" altLang="en-US" dirty="0" smtClean="0"/>
              <a:t>코드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36765" y="218236"/>
            <a:ext cx="914400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92500" lnSpcReduction="20000"/>
          </a:bodyPr>
          <a:lstStyle/>
          <a:p>
            <a:r>
              <a:rPr lang="ko-KR" altLang="en-US" sz="1600" b="1" dirty="0" smtClean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실습 </a:t>
            </a:r>
            <a:r>
              <a:rPr lang="en-US" altLang="ko-KR" sz="1600" b="1" dirty="0" smtClean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9-2</a:t>
            </a:r>
            <a:endParaRPr lang="ko-KR" altLang="en-US" sz="1600" b="1" dirty="0" smtClean="0">
              <a:solidFill>
                <a:schemeClr val="accent6">
                  <a:lumMod val="50000"/>
                </a:schemeClr>
              </a:solidFill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1791118" y="1196752"/>
            <a:ext cx="5561765" cy="5231753"/>
            <a:chOff x="1967304" y="1196752"/>
            <a:chExt cx="5561765" cy="5231753"/>
          </a:xfrm>
        </p:grpSpPr>
        <p:pic>
          <p:nvPicPr>
            <p:cNvPr id="23554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69651" y="1196752"/>
              <a:ext cx="5559418" cy="23549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3555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67304" y="3546640"/>
              <a:ext cx="5555834" cy="28818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86605331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모델 구현</a:t>
            </a:r>
            <a:r>
              <a:rPr lang="en-US" altLang="ko-KR" dirty="0" smtClean="0"/>
              <a:t>(DAO): </a:t>
            </a:r>
            <a:r>
              <a:rPr lang="en-US" altLang="ko-KR" dirty="0" err="1" smtClean="0"/>
              <a:t>StudentDAO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36765" y="218236"/>
            <a:ext cx="914400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92500" lnSpcReduction="20000"/>
          </a:bodyPr>
          <a:lstStyle/>
          <a:p>
            <a:r>
              <a:rPr lang="ko-KR" altLang="en-US" sz="1600" b="1" dirty="0" smtClean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실습 </a:t>
            </a:r>
            <a:r>
              <a:rPr lang="en-US" altLang="ko-KR" sz="1600" b="1" dirty="0" smtClean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9-2</a:t>
            </a:r>
            <a:endParaRPr lang="ko-KR" altLang="en-US" sz="1600" b="1" dirty="0" smtClean="0">
              <a:solidFill>
                <a:schemeClr val="accent6">
                  <a:lumMod val="50000"/>
                </a:schemeClr>
              </a:solidFill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8707" y="908720"/>
            <a:ext cx="5566587" cy="48210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5902258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모델 구현</a:t>
            </a:r>
            <a:r>
              <a:rPr lang="en-US" altLang="ko-KR" dirty="0" smtClean="0"/>
              <a:t>(DAO): </a:t>
            </a:r>
            <a:r>
              <a:rPr lang="en-US" altLang="ko-KR" dirty="0" err="1" smtClean="0"/>
              <a:t>StudentDAO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36765" y="218236"/>
            <a:ext cx="914400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92500" lnSpcReduction="20000"/>
          </a:bodyPr>
          <a:lstStyle/>
          <a:p>
            <a:r>
              <a:rPr lang="ko-KR" altLang="en-US" sz="1600" b="1" dirty="0" smtClean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실습 </a:t>
            </a:r>
            <a:r>
              <a:rPr lang="en-US" altLang="ko-KR" sz="1600" b="1" dirty="0" smtClean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9-2</a:t>
            </a:r>
            <a:endParaRPr lang="ko-KR" altLang="en-US" sz="1600" b="1" dirty="0" smtClean="0">
              <a:solidFill>
                <a:schemeClr val="accent6">
                  <a:lumMod val="50000"/>
                </a:schemeClr>
              </a:solidFill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5122" y="980728"/>
            <a:ext cx="5573756" cy="30539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868501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>
          <a:solidFill>
            <a:srgbClr val="FF0000"/>
          </a:solidFill>
          <a:prstDash val="dash"/>
          <a:tailEnd type="arrow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vert="horz" lIns="91440" tIns="45720" rIns="91440" bIns="45720" rtlCol="0" anchor="ctr">
        <a:normAutofit/>
      </a:bodyPr>
      <a:lstStyle>
        <a:defPPr>
          <a:defRPr sz="36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9812</TotalTime>
  <Words>4544</Words>
  <Application>Microsoft Office PowerPoint</Application>
  <PresentationFormat>화면 슬라이드 쇼(4:3)</PresentationFormat>
  <Paragraphs>688</Paragraphs>
  <Slides>113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113</vt:i4>
      </vt:variant>
    </vt:vector>
  </HeadingPairs>
  <TitlesOfParts>
    <vt:vector size="123" baseType="lpstr">
      <vt:lpstr>굴림</vt:lpstr>
      <vt:lpstr>Arial</vt:lpstr>
      <vt:lpstr>HY견고딕</vt:lpstr>
      <vt:lpstr>맑은 고딕</vt:lpstr>
      <vt:lpstr>Times New Roman</vt:lpstr>
      <vt:lpstr>함초롬돋움</vt:lpstr>
      <vt:lpstr>Wingdings</vt:lpstr>
      <vt:lpstr>Tahoma</vt:lpstr>
      <vt:lpstr>Arial Black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데이터베이스란?</vt:lpstr>
      <vt:lpstr>데이터베이스란?</vt:lpstr>
      <vt:lpstr>데이터베이스란?</vt:lpstr>
      <vt:lpstr>데이터베이스의 종류</vt:lpstr>
      <vt:lpstr>데이터베이스의 종류</vt:lpstr>
      <vt:lpstr>데이터베이스의 종류</vt:lpstr>
      <vt:lpstr>데이터베이스의 종류</vt:lpstr>
      <vt:lpstr>데이터베이스의 종류</vt:lpstr>
      <vt:lpstr>나에게 맞는 데이터베이스 선택하기</vt:lpstr>
      <vt:lpstr>나에게 맞는 데이터베이스 선택하기</vt:lpstr>
      <vt:lpstr>나에게 맞는 데이터베이스 선택하기</vt:lpstr>
      <vt:lpstr>나에게 맞는 데이터베이스 선택하기</vt:lpstr>
      <vt:lpstr>PowerPoint 프레젠테이션</vt:lpstr>
      <vt:lpstr>테이블</vt:lpstr>
      <vt:lpstr>테이블</vt:lpstr>
      <vt:lpstr>테이블</vt:lpstr>
      <vt:lpstr>테이블</vt:lpstr>
      <vt:lpstr>제약 조건</vt:lpstr>
      <vt:lpstr>제약 조건</vt:lpstr>
      <vt:lpstr>키</vt:lpstr>
      <vt:lpstr>키</vt:lpstr>
      <vt:lpstr>키</vt:lpstr>
      <vt:lpstr>키</vt:lpstr>
      <vt:lpstr>키</vt:lpstr>
      <vt:lpstr>키</vt:lpstr>
      <vt:lpstr>시퀀스, 트랜잭션</vt:lpstr>
      <vt:lpstr>시퀀스, 트랜잭션</vt:lpstr>
      <vt:lpstr>시퀀스, 트랜잭션</vt:lpstr>
      <vt:lpstr>PowerPoint 프레젠테이션</vt:lpstr>
      <vt:lpstr>H2 데이터베이스란?</vt:lpstr>
      <vt:lpstr>H2 데이터베이스란?</vt:lpstr>
      <vt:lpstr>H2 데이터베이스란?</vt:lpstr>
      <vt:lpstr>H2 설치</vt:lpstr>
      <vt:lpstr>H2 설치</vt:lpstr>
      <vt:lpstr>H2 설치</vt:lpstr>
      <vt:lpstr>H2 설치</vt:lpstr>
      <vt:lpstr>PowerPoint 프레젠테이션</vt:lpstr>
      <vt:lpstr>SQL이란?</vt:lpstr>
      <vt:lpstr>SQL이란?</vt:lpstr>
      <vt:lpstr>SQL의 유형</vt:lpstr>
      <vt:lpstr>SQL의 유형</vt:lpstr>
      <vt:lpstr>SQL의 유형</vt:lpstr>
      <vt:lpstr>SQL의 유형</vt:lpstr>
      <vt:lpstr>DDL이란?</vt:lpstr>
      <vt:lpstr>DDL이란?</vt:lpstr>
      <vt:lpstr>DDL이란?</vt:lpstr>
      <vt:lpstr>DDL이란?</vt:lpstr>
      <vt:lpstr>DDL이란?</vt:lpstr>
      <vt:lpstr>DML이란?</vt:lpstr>
      <vt:lpstr>DML이란?</vt:lpstr>
      <vt:lpstr>DML이란?</vt:lpstr>
      <vt:lpstr>DML이란?</vt:lpstr>
      <vt:lpstr>DML이란?</vt:lpstr>
      <vt:lpstr>데이터 조회 함수</vt:lpstr>
      <vt:lpstr>데이터 조회 함수</vt:lpstr>
      <vt:lpstr>데이터 조회 함수</vt:lpstr>
      <vt:lpstr>조인</vt:lpstr>
      <vt:lpstr>PowerPoint 프레젠테이션</vt:lpstr>
      <vt:lpstr>SQL 실습 : 학생정보 목록 생성</vt:lpstr>
      <vt:lpstr>H2 콘솔 활용</vt:lpstr>
      <vt:lpstr>DDL 실습</vt:lpstr>
      <vt:lpstr>DDL 실습</vt:lpstr>
      <vt:lpstr>DDL 실습</vt:lpstr>
      <vt:lpstr>DDL 실습</vt:lpstr>
      <vt:lpstr>DML 실습</vt:lpstr>
      <vt:lpstr>DML 실습</vt:lpstr>
      <vt:lpstr>DML 실습</vt:lpstr>
      <vt:lpstr>DML 실습</vt:lpstr>
      <vt:lpstr>DML 실습</vt:lpstr>
      <vt:lpstr>PowerPoint 프레젠테이션</vt:lpstr>
      <vt:lpstr>JDBC의 개념</vt:lpstr>
      <vt:lpstr>JDBC의 개념</vt:lpstr>
      <vt:lpstr>JDBC 드라이버 설치</vt:lpstr>
      <vt:lpstr>JDBC 드라이버 설치</vt:lpstr>
      <vt:lpstr>JDBC 프로그래밍</vt:lpstr>
      <vt:lpstr>JDBC 프로그래밍</vt:lpstr>
      <vt:lpstr>JDBC 프로그래밍</vt:lpstr>
      <vt:lpstr>JDBC 프로그래밍</vt:lpstr>
      <vt:lpstr>JDBC 프로그래밍</vt:lpstr>
      <vt:lpstr>JDBC 프로그래밍</vt:lpstr>
      <vt:lpstr>JDBC 프로그래밍</vt:lpstr>
      <vt:lpstr>JDBC 프로그래밍</vt:lpstr>
      <vt:lpstr>JDBC 프로그래밍</vt:lpstr>
      <vt:lpstr>PowerPoint 프레젠테이션</vt:lpstr>
      <vt:lpstr>JDBC 종합 실습 : 학생정보 조회와 등록</vt:lpstr>
      <vt:lpstr>모델 구현(DO): Student</vt:lpstr>
      <vt:lpstr>모델 구현(DAO): StudentDAO</vt:lpstr>
      <vt:lpstr>모델 구현(DAO): StudentDAO</vt:lpstr>
      <vt:lpstr>모델 구현(DAO): StudentDAO</vt:lpstr>
      <vt:lpstr>모델 구현(DAO): StudentDAO</vt:lpstr>
      <vt:lpstr>모델 구현(DAO): StudentDAO</vt:lpstr>
      <vt:lpstr>모델 구현(DAO): StudentDAO</vt:lpstr>
      <vt:lpstr>모델 구현(DAO): StudentDAO</vt:lpstr>
      <vt:lpstr>컨트롤러 구현: StudentController</vt:lpstr>
      <vt:lpstr>컨트롤러 구현: StudentController</vt:lpstr>
      <vt:lpstr>컨트롤러 구현: StudentController</vt:lpstr>
      <vt:lpstr>컨트롤러 구현: StudentController</vt:lpstr>
      <vt:lpstr>컨트롤러 구현: StudentController</vt:lpstr>
      <vt:lpstr>컨트롤러 구현: StudentController</vt:lpstr>
      <vt:lpstr>컨트롤러 구현: StudentController</vt:lpstr>
      <vt:lpstr>뷰 구현: studentInfo</vt:lpstr>
      <vt:lpstr>뷰 구현: studentInfo</vt:lpstr>
      <vt:lpstr>뷰 구현: studentInfo</vt:lpstr>
      <vt:lpstr>뷰 구현: studentInfo</vt:lpstr>
      <vt:lpstr>실행 및 결과 확인</vt:lpstr>
      <vt:lpstr>실행 및 결과 확인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daaep@naver.com</dc:creator>
  <cp:lastModifiedBy>user</cp:lastModifiedBy>
  <cp:revision>1768</cp:revision>
  <dcterms:created xsi:type="dcterms:W3CDTF">2012-07-11T10:23:22Z</dcterms:created>
  <dcterms:modified xsi:type="dcterms:W3CDTF">2021-09-26T12:17:13Z</dcterms:modified>
</cp:coreProperties>
</file>